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theme/theme3.xml" ContentType="application/vnd.openxmlformats-officedocument.theme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2"/>
    <p:sldMasterId id="2147483679" r:id="rId3"/>
    <p:sldMasterId id="2147483698" r:id="rId4"/>
  </p:sldMasterIdLst>
  <p:notesMasterIdLst>
    <p:notesMasterId r:id="rId50"/>
  </p:notesMasterIdLst>
  <p:handoutMasterIdLst>
    <p:handoutMasterId r:id="rId51"/>
  </p:handoutMasterIdLst>
  <p:sldIdLst>
    <p:sldId id="256" r:id="rId5"/>
    <p:sldId id="430" r:id="rId6"/>
    <p:sldId id="257" r:id="rId7"/>
    <p:sldId id="434" r:id="rId8"/>
    <p:sldId id="403" r:id="rId9"/>
    <p:sldId id="433" r:id="rId10"/>
    <p:sldId id="1301" r:id="rId11"/>
    <p:sldId id="710" r:id="rId12"/>
    <p:sldId id="711" r:id="rId13"/>
    <p:sldId id="435" r:id="rId14"/>
    <p:sldId id="512" r:id="rId15"/>
    <p:sldId id="513" r:id="rId16"/>
    <p:sldId id="514" r:id="rId17"/>
    <p:sldId id="437" r:id="rId18"/>
    <p:sldId id="263" r:id="rId19"/>
    <p:sldId id="410" r:id="rId20"/>
    <p:sldId id="411" r:id="rId21"/>
    <p:sldId id="409" r:id="rId22"/>
    <p:sldId id="1305" r:id="rId23"/>
    <p:sldId id="412" r:id="rId24"/>
    <p:sldId id="436" r:id="rId25"/>
    <p:sldId id="447" r:id="rId26"/>
    <p:sldId id="517" r:id="rId27"/>
    <p:sldId id="518" r:id="rId28"/>
    <p:sldId id="1311" r:id="rId29"/>
    <p:sldId id="1312" r:id="rId30"/>
    <p:sldId id="264" r:id="rId31"/>
    <p:sldId id="265" r:id="rId32"/>
    <p:sldId id="266" r:id="rId33"/>
    <p:sldId id="267" r:id="rId34"/>
    <p:sldId id="1306" r:id="rId35"/>
    <p:sldId id="1254" r:id="rId36"/>
    <p:sldId id="1298" r:id="rId37"/>
    <p:sldId id="1302" r:id="rId38"/>
    <p:sldId id="1303" r:id="rId39"/>
    <p:sldId id="1304" r:id="rId40"/>
    <p:sldId id="1310" r:id="rId41"/>
    <p:sldId id="372" r:id="rId42"/>
    <p:sldId id="1307" r:id="rId43"/>
    <p:sldId id="371" r:id="rId44"/>
    <p:sldId id="1314" r:id="rId45"/>
    <p:sldId id="1308" r:id="rId46"/>
    <p:sldId id="1309" r:id="rId47"/>
    <p:sldId id="1313" r:id="rId48"/>
    <p:sldId id="259" r:id="rId4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00"/>
    <a:srgbClr val="FF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ABFCF23-3B69-468F-B69F-88F6DE6A72F2}" styleName="中度样式 1 - 强调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76" autoAdjust="0"/>
    <p:restoredTop sz="95250" autoAdjust="0"/>
  </p:normalViewPr>
  <p:slideViewPr>
    <p:cSldViewPr snapToGrid="0">
      <p:cViewPr varScale="1">
        <p:scale>
          <a:sx n="82" d="100"/>
          <a:sy n="82" d="100"/>
        </p:scale>
        <p:origin x="706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2020/10/9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39261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53CE73-D578-4015-BF82-0F1E2A2C7430}" type="datetimeFigureOut">
              <a:rPr lang="zh-CN" altLang="en-US" smtClean="0"/>
              <a:t>2020/10/9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3C5440-134F-456E-AABC-381EC5842D5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853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n/machine-learning/glossary#sigmoid_function" TargetMode="External"/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pedia.org/wiki/Entropy_(information_theory)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ikipedia.org/wiki/Bernoulli_distribution" TargetMode="External"/><Relationship Id="rId4" Type="http://schemas.openxmlformats.org/officeDocument/2006/relationships/hyperlink" Target="https://wikipedia.org/wiki/Likelihood_function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闭式解也被称为解析解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是通过严格的公式所求得的解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当解析解不存在时，比如五次以及更高次的代数方程，则该方程只能用数值分析的方法求解近似值。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C5440-134F-456E-AABC-381EC5842D5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60785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 </a:t>
            </a:r>
            <a:r>
              <a:rPr lang="en-US" altLang="zh-CN" dirty="0"/>
              <a:t>z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表示使用逻辑回归训练的模型的</a:t>
            </a:r>
            <a:r>
              <a:rPr lang="zh-CN" altLang="en-US" sz="1200" b="0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线性层的输出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，则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型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(z)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函数会生成一个介于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之间的值（概率）。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C5440-134F-456E-AABC-381EC5842D5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4166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如果事件涉及二元概率，则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几率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指的是成功概率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与失败概率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(1-p)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之比。对数几率即几率的对数，对数几率是 </a:t>
            </a:r>
            <a:r>
              <a:rPr lang="en-US" altLang="zh-CN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 </a:t>
            </a:r>
            <a:r>
              <a:rPr lang="zh-CN" altLang="en-US" sz="1200" b="1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型函数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的反函数。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C5440-134F-456E-AABC-381EC5842D5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730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损失是对糟糕预测的惩罚，是一个数值，表示对于单个样本而言模型预测的准确程度。如果模型预测完全准确，则损失为</a:t>
            </a:r>
            <a:r>
              <a:rPr lang="en-US" altLang="zh-CN" dirty="0"/>
              <a:t>0</a:t>
            </a:r>
            <a:r>
              <a:rPr lang="zh-CN" altLang="en-US" dirty="0"/>
              <a:t>，否则较大，训练模型的目的是从所有样本中找到一组平均损失“较小”的权重和偏差。</a:t>
            </a:r>
            <a:endParaRPr lang="en-US" altLang="zh-CN" dirty="0"/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对数损失函数的方程式与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Shannon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信息论中的熵测量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密切相关。它也是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似然函数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的负对数（假设“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y”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属于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/>
              </a:rPr>
              <a:t>伯努利分布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）。实际上，最大限度地降低损失函数的值会生成最大的似然估计值。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C119E0-CEE4-4FF8-83B2-DC856A2C17C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157781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输出的维数必须小于类数，因此通常这是一个相当大的维数缩减，并且仅在多类设置中才有意义。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3C5440-134F-456E-AABC-381EC5842D59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6481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 userDrawn="1"/>
        </p:nvSpPr>
        <p:spPr bwMode="auto">
          <a:xfrm>
            <a:off x="914400" y="3167064"/>
            <a:ext cx="10363200" cy="109537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3300"/>
          </a:solidFill>
          <a:ln w="9525">
            <a:solidFill>
              <a:srgbClr val="CC6600"/>
            </a:solidFill>
            <a:round/>
          </a:ln>
        </p:spPr>
        <p:txBody>
          <a:bodyPr/>
          <a:lstStyle/>
          <a:p>
            <a:pPr algn="l">
              <a:defRPr/>
            </a:pPr>
            <a:endParaRPr lang="zh-CN" altLang="zh-CN" sz="24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5857102" y="6705600"/>
            <a:ext cx="6334898" cy="0"/>
          </a:xfrm>
          <a:prstGeom prst="line">
            <a:avLst/>
          </a:prstGeom>
          <a:noFill/>
          <a:ln w="34925">
            <a:solidFill>
              <a:srgbClr val="CC33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sz="1800"/>
          </a:p>
        </p:txBody>
      </p:sp>
      <p:sp>
        <p:nvSpPr>
          <p:cNvPr id="6" name="Line 14"/>
          <p:cNvSpPr>
            <a:spLocks noChangeShapeType="1"/>
          </p:cNvSpPr>
          <p:nvPr userDrawn="1"/>
        </p:nvSpPr>
        <p:spPr bwMode="auto">
          <a:xfrm>
            <a:off x="-1" y="6705600"/>
            <a:ext cx="5857103" cy="0"/>
          </a:xfrm>
          <a:prstGeom prst="line">
            <a:avLst/>
          </a:prstGeom>
          <a:noFill/>
          <a:ln w="34925">
            <a:solidFill>
              <a:srgbClr val="CC33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sz="180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751578"/>
            <a:ext cx="10363200" cy="89998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30400" y="3929448"/>
            <a:ext cx="9347200" cy="1248033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 lIns="91440" tIns="45720" rIns="91440" bIns="4572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4B5EC891-C588-48A9-9809-20BDC72C834A}" type="datetime1">
              <a:rPr lang="zh-CN" altLang="en-US"/>
              <a:t>2020/10/9</a:t>
            </a:fld>
            <a:endParaRPr lang="en-US" altLang="zh-CN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 lIns="91440" tIns="45720" rIns="91440" bIns="4572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3B1E796-71BE-495F-9F47-415CAACE480D}" type="slidenum">
              <a:rPr lang="en-US" altLang="zh-CN"/>
              <a:t>‹#›</a:t>
            </a:fld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556" y="6000909"/>
            <a:ext cx="2139092" cy="67997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55651" y="1219200"/>
            <a:ext cx="10668000" cy="48006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BA4DB3-631B-49FE-8229-1964CE768A64}" type="datetime1">
              <a:rPr lang="zh-CN" altLang="en-US"/>
              <a:t>2020/10/9</a:t>
            </a:fld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11E260-42A6-4C75-B080-E2A1853B5C92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65118" y="304800"/>
            <a:ext cx="2669116" cy="57150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55651" y="304800"/>
            <a:ext cx="7806267" cy="5715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D614A-A430-4242-BC59-F98E938320BE}" type="datetime1">
              <a:rPr lang="zh-CN" altLang="en-US"/>
              <a:t>2020/10/9</a:t>
            </a:fld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7DF5C1-34B2-449A-86B3-B27808BD36AB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219200"/>
            <a:ext cx="5232400" cy="48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219200"/>
            <a:ext cx="5232400" cy="48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B01A15-FC55-4777-8BAB-6AEF3956518A}" type="datetime1">
              <a:rPr lang="zh-CN" altLang="en-US"/>
              <a:t>2020/10/9</a:t>
            </a:fld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325284" y="6470650"/>
            <a:ext cx="5399616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SIGNAL ANALYSIS AND PROCESSING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61DEBF-5384-498E-A8A8-3C8FE3B40709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219200"/>
            <a:ext cx="5232400" cy="48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1251" y="12192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1251" y="36957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0835FB-E2B9-4A21-8474-C8CF32BAACC3}" type="datetime1">
              <a:rPr lang="zh-CN" altLang="en-US"/>
              <a:t>2020/10/9</a:t>
            </a:fld>
            <a:endParaRPr lang="en-US" altLang="zh-CN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8C074B-3167-4FD7-B824-BF6B1BE358E9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755651" y="12192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1251" y="12192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755651" y="36957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1251" y="36957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59263C-BD72-482C-8D78-95CADB537257}" type="datetime1">
              <a:rPr lang="zh-CN" altLang="en-US"/>
              <a:t>2020/10/9</a:t>
            </a:fld>
            <a:endParaRPr lang="en-US" altLang="zh-CN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949D3C-04B6-4ACB-830E-2A5DBD02EE0B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神经网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630767" y="6553201"/>
            <a:ext cx="2641600" cy="238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5F2974-A565-48EB-BE06-0BED6BD5DC9C}" type="datetime1">
              <a:rPr lang="zh-CN" altLang="en-US"/>
              <a:t>2020/10/9</a:t>
            </a:fld>
            <a:endParaRPr lang="en-US" altLang="zh-CN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A43780D-5C61-47C7-84FD-DBDC025933FC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A632EEB-92D9-43A7-8454-FBBE5CA14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997890" cy="530614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857204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FEB808-55AD-4C9D-B7E6-A5C635E57A66}" type="datetime1">
              <a:rPr lang="zh-CN" altLang="en-US"/>
              <a:pPr/>
              <a:t>2020/10/9</a:t>
            </a:fld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7C05E19-FB89-41EA-BB98-9A4572A475BA}" type="slidenum">
              <a:rPr lang="zh-CN" altLang="en-US"/>
              <a:pPr/>
              <a:t>‹#›</a:t>
            </a:fld>
            <a:endParaRPr lang="zh-CN" altLang="en-US" sz="2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467640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 userDrawn="1"/>
        </p:nvSpPr>
        <p:spPr bwMode="auto">
          <a:xfrm>
            <a:off x="914400" y="3167064"/>
            <a:ext cx="10363200" cy="109537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3300"/>
          </a:solidFill>
          <a:ln w="9525">
            <a:solidFill>
              <a:srgbClr val="CC6600"/>
            </a:solidFill>
            <a:round/>
          </a:ln>
        </p:spPr>
        <p:txBody>
          <a:bodyPr/>
          <a:lstStyle/>
          <a:p>
            <a:pPr algn="l">
              <a:defRPr/>
            </a:pPr>
            <a:endParaRPr lang="zh-CN" altLang="zh-CN" sz="24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5857102" y="6705600"/>
            <a:ext cx="6334898" cy="0"/>
          </a:xfrm>
          <a:prstGeom prst="line">
            <a:avLst/>
          </a:prstGeom>
          <a:noFill/>
          <a:ln w="34925">
            <a:solidFill>
              <a:srgbClr val="CC33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sz="1800"/>
          </a:p>
        </p:txBody>
      </p:sp>
      <p:sp>
        <p:nvSpPr>
          <p:cNvPr id="6" name="Line 14"/>
          <p:cNvSpPr>
            <a:spLocks noChangeShapeType="1"/>
          </p:cNvSpPr>
          <p:nvPr userDrawn="1"/>
        </p:nvSpPr>
        <p:spPr bwMode="auto">
          <a:xfrm>
            <a:off x="-1" y="6705600"/>
            <a:ext cx="5857103" cy="0"/>
          </a:xfrm>
          <a:prstGeom prst="line">
            <a:avLst/>
          </a:prstGeom>
          <a:noFill/>
          <a:ln w="34925">
            <a:solidFill>
              <a:srgbClr val="CC33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sz="180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751578"/>
            <a:ext cx="10363200" cy="89998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30400" y="3929448"/>
            <a:ext cx="9347200" cy="1248033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 lIns="91440" tIns="45720" rIns="91440" bIns="4572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4B5EC891-C588-48A9-9809-20BDC72C834A}" type="datetime1">
              <a:rPr lang="zh-CN" altLang="en-US"/>
              <a:t>2020/10/9</a:t>
            </a:fld>
            <a:endParaRPr lang="en-US" altLang="zh-CN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 lIns="91440" tIns="45720" rIns="91440" bIns="4572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3B1E796-71BE-495F-9F47-415CAACE480D}" type="slidenum">
              <a:rPr lang="en-US" altLang="zh-CN"/>
              <a:t>‹#›</a:t>
            </a:fld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556" y="6000909"/>
            <a:ext cx="2139092" cy="67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3642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630767" y="6553201"/>
            <a:ext cx="2641600" cy="238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5F2974-A565-48EB-BE06-0BED6BD5DC9C}" type="datetime1">
              <a:rPr lang="zh-CN" altLang="en-US"/>
              <a:t>2020/10/9</a:t>
            </a:fld>
            <a:endParaRPr lang="en-US" altLang="zh-CN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A43780D-5C61-47C7-84FD-DBDC025933FC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406056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221B53-B291-46CE-877E-FAA38E6ADDA6}" type="datetime1">
              <a:rPr lang="zh-CN" altLang="en-US"/>
              <a:t>2020/10/9</a:t>
            </a:fld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BC82A5-DEC4-45F1-BF74-2438303C9B44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157118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630767" y="6553201"/>
            <a:ext cx="2641600" cy="238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5F2974-A565-48EB-BE06-0BED6BD5DC9C}" type="datetime1">
              <a:rPr lang="zh-CN" altLang="en-US"/>
              <a:t>2020/10/9</a:t>
            </a:fld>
            <a:endParaRPr lang="en-US" altLang="zh-CN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A43780D-5C61-47C7-84FD-DBDC025933FC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1" y="1219200"/>
            <a:ext cx="5232400" cy="48006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219200"/>
            <a:ext cx="5232400" cy="48006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989423-4571-428E-9D57-3E386FFA017D}" type="datetime1">
              <a:rPr lang="zh-CN" altLang="en-US"/>
              <a:t>2020/10/9</a:t>
            </a:fld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A550D2-4B67-4914-BF83-63D9BCCFF0B9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882871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32E941-4A46-4A72-917D-2159BC3588D0}" type="datetime1">
              <a:rPr lang="zh-CN" altLang="en-US"/>
              <a:t>2020/10/9</a:t>
            </a:fld>
            <a:endParaRPr lang="en-US" altLang="zh-CN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67DE06-A8FC-4A02-B0B1-3E39E2702511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3225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EE6F7D-3919-4651-8CA4-7B751C71BA14}" type="datetime1">
              <a:rPr lang="zh-CN" altLang="en-US"/>
              <a:t>2020/10/9</a:t>
            </a:fld>
            <a:endParaRPr lang="en-US" altLang="zh-CN"/>
          </a:p>
        </p:txBody>
      </p:sp>
      <p:sp>
        <p:nvSpPr>
          <p:cNvPr id="4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325284" y="6470650"/>
            <a:ext cx="5399616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SIGNAL ANALYSIS AND PROCESSING</a:t>
            </a:r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737B81-CC8F-4512-9E0D-D70CBE9F7B1F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911469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D84859-B760-4F0E-8732-51E216755E22}" type="datetime1">
              <a:rPr lang="zh-CN" altLang="en-US"/>
              <a:t>2020/10/9</a:t>
            </a:fld>
            <a:endParaRPr lang="en-US" altLang="zh-CN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7C6688-C16E-448C-921C-67D4AB6EFAE9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690756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978F59-7BED-4A97-80A4-85D24B87C6E9}" type="datetime1">
              <a:rPr lang="zh-CN" altLang="en-US"/>
              <a:t>2020/10/9</a:t>
            </a:fld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A26652-EACA-4A1A-99D9-0DEB85CE75BF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242282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512F44-2064-45D4-8A26-9A2D7B999F44}" type="datetime1">
              <a:rPr lang="zh-CN" altLang="en-US"/>
              <a:t>2020/10/9</a:t>
            </a:fld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457EE5-2A63-491A-894B-D540F7D9596C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149009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55651" y="1219200"/>
            <a:ext cx="10668000" cy="48006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BA4DB3-631B-49FE-8229-1964CE768A64}" type="datetime1">
              <a:rPr lang="zh-CN" altLang="en-US"/>
              <a:t>2020/10/9</a:t>
            </a:fld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11E260-42A6-4C75-B080-E2A1853B5C92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3603391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65118" y="304800"/>
            <a:ext cx="2669116" cy="57150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55651" y="304800"/>
            <a:ext cx="7806267" cy="5715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D614A-A430-4242-BC59-F98E938320BE}" type="datetime1">
              <a:rPr lang="zh-CN" altLang="en-US"/>
              <a:t>2020/10/9</a:t>
            </a:fld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7DF5C1-34B2-449A-86B3-B27808BD36AB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17952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219200"/>
            <a:ext cx="5232400" cy="48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219200"/>
            <a:ext cx="5232400" cy="48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B01A15-FC55-4777-8BAB-6AEF3956518A}" type="datetime1">
              <a:rPr lang="zh-CN" altLang="en-US"/>
              <a:t>2020/10/9</a:t>
            </a:fld>
            <a:endParaRPr lang="en-US" altLang="zh-CN"/>
          </a:p>
        </p:txBody>
      </p:sp>
      <p:sp>
        <p:nvSpPr>
          <p:cNvPr id="6" name="Rectangle 7"/>
          <p:cNvSpPr>
            <a:spLocks noGrp="1" noChangeArrowheads="1"/>
          </p:cNvSpPr>
          <p:nvPr>
            <p:ph type="ftr" sz="quarter" idx="11"/>
          </p:nvPr>
        </p:nvSpPr>
        <p:spPr>
          <a:xfrm>
            <a:off x="3325284" y="6470650"/>
            <a:ext cx="5399616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SIGNAL ANALYSIS AND PROCESSING</a:t>
            </a:r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61DEBF-5384-498E-A8A8-3C8FE3B40709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640807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219200"/>
            <a:ext cx="5232400" cy="48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1251" y="12192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1251" y="36957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0835FB-E2B9-4A21-8474-C8CF32BAACC3}" type="datetime1">
              <a:rPr lang="zh-CN" altLang="en-US"/>
              <a:t>2020/10/9</a:t>
            </a:fld>
            <a:endParaRPr lang="en-US" altLang="zh-CN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8C074B-3167-4FD7-B824-BF6B1BE358E9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73174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221B53-B291-46CE-877E-FAA38E6ADDA6}" type="datetime1">
              <a:rPr lang="zh-CN" altLang="en-US"/>
              <a:t>2020/10/9</a:t>
            </a:fld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BC82A5-DEC4-45F1-BF74-2438303C9B44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755651" y="12192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1251" y="12192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755651" y="36957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1251" y="36957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59263C-BD72-482C-8D78-95CADB537257}" type="datetime1">
              <a:rPr lang="zh-CN" altLang="en-US"/>
              <a:t>2020/10/9</a:t>
            </a:fld>
            <a:endParaRPr lang="en-US" altLang="zh-CN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949D3C-04B6-4ACB-830E-2A5DBD02EE0B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883702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神经网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630767" y="6553201"/>
            <a:ext cx="2641600" cy="238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5F2974-A565-48EB-BE06-0BED6BD5DC9C}" type="datetime1">
              <a:rPr lang="zh-CN" altLang="en-US"/>
              <a:t>2020/10/9</a:t>
            </a:fld>
            <a:endParaRPr lang="en-US" altLang="zh-CN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A43780D-5C61-47C7-84FD-DBDC025933FC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A632EEB-92D9-43A7-8454-FBBE5CA14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997890" cy="530614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512348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 userDrawn="1"/>
        </p:nvSpPr>
        <p:spPr bwMode="auto">
          <a:xfrm>
            <a:off x="914400" y="3167064"/>
            <a:ext cx="10363200" cy="109537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3300"/>
          </a:solidFill>
          <a:ln w="9525">
            <a:solidFill>
              <a:srgbClr val="CC6600"/>
            </a:solidFill>
            <a:round/>
          </a:ln>
        </p:spPr>
        <p:txBody>
          <a:bodyPr/>
          <a:lstStyle/>
          <a:p>
            <a:pPr algn="l">
              <a:defRPr/>
            </a:pPr>
            <a:endParaRPr lang="zh-CN" altLang="zh-CN" sz="24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5857102" y="6705600"/>
            <a:ext cx="6334898" cy="0"/>
          </a:xfrm>
          <a:prstGeom prst="line">
            <a:avLst/>
          </a:prstGeom>
          <a:noFill/>
          <a:ln w="34925">
            <a:solidFill>
              <a:srgbClr val="CC33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sz="1800"/>
          </a:p>
        </p:txBody>
      </p:sp>
      <p:sp>
        <p:nvSpPr>
          <p:cNvPr id="6" name="Line 14"/>
          <p:cNvSpPr>
            <a:spLocks noChangeShapeType="1"/>
          </p:cNvSpPr>
          <p:nvPr userDrawn="1"/>
        </p:nvSpPr>
        <p:spPr bwMode="auto">
          <a:xfrm>
            <a:off x="-1" y="6705600"/>
            <a:ext cx="5857103" cy="0"/>
          </a:xfrm>
          <a:prstGeom prst="line">
            <a:avLst/>
          </a:prstGeom>
          <a:noFill/>
          <a:ln w="34925">
            <a:solidFill>
              <a:srgbClr val="CC33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sz="180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751578"/>
            <a:ext cx="10363200" cy="89998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30400" y="3929448"/>
            <a:ext cx="9347200" cy="1248033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 lIns="91440" tIns="45720" rIns="91440" bIns="4572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4B5EC891-C588-48A9-9809-20BDC72C834A}" type="datetime1">
              <a:rPr lang="zh-CN" altLang="en-US"/>
              <a:t>2020/10/9</a:t>
            </a:fld>
            <a:endParaRPr lang="en-US" altLang="zh-CN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 lIns="91440" tIns="45720" rIns="91440" bIns="4572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3B1E796-71BE-495F-9F47-415CAACE480D}" type="slidenum">
              <a:rPr lang="en-US" altLang="zh-CN"/>
              <a:t>‹#›</a:t>
            </a:fld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556" y="6000909"/>
            <a:ext cx="2139092" cy="67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8171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神经网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630767" y="6553201"/>
            <a:ext cx="2641600" cy="238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5F2974-A565-48EB-BE06-0BED6BD5DC9C}" type="datetime1">
              <a:rPr lang="zh-CN" altLang="en-US"/>
              <a:t>2020/10/9</a:t>
            </a:fld>
            <a:endParaRPr lang="en-US" altLang="zh-CN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A43780D-5C61-47C7-84FD-DBDC025933FC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A632EEB-92D9-43A7-8454-FBBE5CA14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997890" cy="530614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1009194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221B53-B291-46CE-877E-FAA38E6ADDA6}" type="datetime1">
              <a:rPr lang="zh-CN" altLang="en-US"/>
              <a:t>2020/10/9</a:t>
            </a:fld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BC82A5-DEC4-45F1-BF74-2438303C9B44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284846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1" y="1219200"/>
            <a:ext cx="5232400" cy="48006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219200"/>
            <a:ext cx="5232400" cy="48006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989423-4571-428E-9D57-3E386FFA017D}" type="datetime1">
              <a:rPr lang="zh-CN" altLang="en-US"/>
              <a:t>2020/10/9</a:t>
            </a:fld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A550D2-4B67-4914-BF83-63D9BCCFF0B9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4791141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32E941-4A46-4A72-917D-2159BC3588D0}" type="datetime1">
              <a:rPr lang="zh-CN" altLang="en-US"/>
              <a:t>2020/10/9</a:t>
            </a:fld>
            <a:endParaRPr lang="en-US" altLang="zh-CN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67DE06-A8FC-4A02-B0B1-3E39E2702511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275657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EE6F7D-3919-4651-8CA4-7B751C71BA14}" type="datetime1">
              <a:rPr lang="zh-CN" altLang="en-US"/>
              <a:t>2020/10/9</a:t>
            </a:fld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737B81-CC8F-4512-9E0D-D70CBE9F7B1F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58785455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D84859-B760-4F0E-8732-51E216755E22}" type="datetime1">
              <a:rPr lang="zh-CN" altLang="en-US"/>
              <a:t>2020/10/9</a:t>
            </a:fld>
            <a:endParaRPr lang="en-US" altLang="zh-CN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7C6688-C16E-448C-921C-67D4AB6EFAE9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692FF77-5671-49B2-AFB2-6BF27E9A1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531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9513089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978F59-7BED-4A97-80A4-85D24B87C6E9}" type="datetime1">
              <a:rPr lang="zh-CN" altLang="en-US"/>
              <a:t>2020/10/9</a:t>
            </a:fld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A26652-EACA-4A1A-99D9-0DEB85CE75BF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7723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1" y="1219200"/>
            <a:ext cx="5232400" cy="48006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219200"/>
            <a:ext cx="5232400" cy="48006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989423-4571-428E-9D57-3E386FFA017D}" type="datetime1">
              <a:rPr lang="zh-CN" altLang="en-US"/>
              <a:t>2020/10/9</a:t>
            </a:fld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A550D2-4B67-4914-BF83-63D9BCCFF0B9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512F44-2064-45D4-8A26-9A2D7B999F44}" type="datetime1">
              <a:rPr lang="zh-CN" altLang="en-US"/>
              <a:t>2020/10/9</a:t>
            </a:fld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457EE5-2A63-491A-894B-D540F7D9596C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662236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55651" y="1219200"/>
            <a:ext cx="10668000" cy="48006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BA4DB3-631B-49FE-8229-1964CE768A64}" type="datetime1">
              <a:rPr lang="zh-CN" altLang="en-US"/>
              <a:t>2020/10/9</a:t>
            </a:fld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11E260-42A6-4C75-B080-E2A1853B5C92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44670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65118" y="304800"/>
            <a:ext cx="2669116" cy="57150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55651" y="304800"/>
            <a:ext cx="7806267" cy="5715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D614A-A430-4242-BC59-F98E938320BE}" type="datetime1">
              <a:rPr lang="zh-CN" altLang="en-US"/>
              <a:t>2020/10/9</a:t>
            </a:fld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7DF5C1-34B2-449A-86B3-B27808BD36AB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81584425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219200"/>
            <a:ext cx="5232400" cy="48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219200"/>
            <a:ext cx="5232400" cy="48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B01A15-FC55-4777-8BAB-6AEF3956518A}" type="datetime1">
              <a:rPr lang="zh-CN" altLang="en-US"/>
              <a:t>2020/10/9</a:t>
            </a:fld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61DEBF-5384-498E-A8A8-3C8FE3B40709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230776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219200"/>
            <a:ext cx="5232400" cy="48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1251" y="12192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1251" y="36957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0835FB-E2B9-4A21-8474-C8CF32BAACC3}" type="datetime1">
              <a:rPr lang="zh-CN" altLang="en-US"/>
              <a:t>2020/10/9</a:t>
            </a:fld>
            <a:endParaRPr lang="en-US" altLang="zh-CN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8C074B-3167-4FD7-B824-BF6B1BE358E9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401727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755651" y="12192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1251" y="12192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755651" y="36957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1251" y="36957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59263C-BD72-482C-8D78-95CADB537257}" type="datetime1">
              <a:rPr lang="zh-CN" altLang="en-US"/>
              <a:t>2020/10/9</a:t>
            </a:fld>
            <a:endParaRPr lang="en-US" altLang="zh-CN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949D3C-04B6-4ACB-830E-2A5DBD02EE0B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859036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>
            <a:lvl1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>
              <a:defRPr sz="1800"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9837526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630767" y="6553201"/>
            <a:ext cx="2641600" cy="238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5F2974-A565-48EB-BE06-0BED6BD5DC9C}" type="datetime1">
              <a:rPr lang="zh-CN" altLang="en-US"/>
              <a:t>2020/10/9</a:t>
            </a:fld>
            <a:endParaRPr lang="en-US" altLang="zh-CN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A43780D-5C61-47C7-84FD-DBDC025933FC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0699654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 userDrawn="1"/>
        </p:nvSpPr>
        <p:spPr bwMode="auto">
          <a:xfrm>
            <a:off x="914400" y="3167064"/>
            <a:ext cx="10363200" cy="109537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3300"/>
          </a:solidFill>
          <a:ln w="9525">
            <a:solidFill>
              <a:srgbClr val="CC6600"/>
            </a:solidFill>
            <a:round/>
          </a:ln>
        </p:spPr>
        <p:txBody>
          <a:bodyPr/>
          <a:lstStyle/>
          <a:p>
            <a:pPr algn="l">
              <a:defRPr/>
            </a:pPr>
            <a:endParaRPr lang="zh-CN" altLang="zh-CN" sz="24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5" name="Line 11"/>
          <p:cNvSpPr>
            <a:spLocks noChangeShapeType="1"/>
          </p:cNvSpPr>
          <p:nvPr userDrawn="1"/>
        </p:nvSpPr>
        <p:spPr bwMode="auto">
          <a:xfrm>
            <a:off x="5857102" y="6705600"/>
            <a:ext cx="6334898" cy="0"/>
          </a:xfrm>
          <a:prstGeom prst="line">
            <a:avLst/>
          </a:prstGeom>
          <a:noFill/>
          <a:ln w="34925">
            <a:solidFill>
              <a:srgbClr val="CC33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sz="1800"/>
          </a:p>
        </p:txBody>
      </p:sp>
      <p:sp>
        <p:nvSpPr>
          <p:cNvPr id="6" name="Line 14"/>
          <p:cNvSpPr>
            <a:spLocks noChangeShapeType="1"/>
          </p:cNvSpPr>
          <p:nvPr userDrawn="1"/>
        </p:nvSpPr>
        <p:spPr bwMode="auto">
          <a:xfrm>
            <a:off x="-1" y="6705600"/>
            <a:ext cx="5857103" cy="0"/>
          </a:xfrm>
          <a:prstGeom prst="line">
            <a:avLst/>
          </a:prstGeom>
          <a:noFill/>
          <a:ln w="34925">
            <a:solidFill>
              <a:srgbClr val="CC3300"/>
            </a:solidFill>
            <a:round/>
          </a:ln>
          <a:effectLst/>
        </p:spPr>
        <p:txBody>
          <a:bodyPr/>
          <a:lstStyle/>
          <a:p>
            <a:pPr>
              <a:defRPr/>
            </a:pPr>
            <a:endParaRPr lang="zh-CN" altLang="en-US" sz="180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1751578"/>
            <a:ext cx="10363200" cy="899980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930400" y="3929448"/>
            <a:ext cx="9347200" cy="1248033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 lIns="91440" tIns="45720" rIns="91440" bIns="4572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fld id="{4B5EC891-C588-48A9-9809-20BDC72C834A}" type="datetime1">
              <a:rPr lang="zh-CN" altLang="en-US"/>
              <a:t>2020/10/9</a:t>
            </a:fld>
            <a:endParaRPr lang="en-US" altLang="zh-CN"/>
          </a:p>
        </p:txBody>
      </p:sp>
      <p:sp>
        <p:nvSpPr>
          <p:cNvPr id="10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 lIns="91440" tIns="45720" rIns="91440" bIns="45720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03B1E796-71BE-495F-9F47-415CAACE480D}" type="slidenum">
              <a:rPr lang="en-US" altLang="zh-CN"/>
              <a:t>‹#›</a:t>
            </a:fld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556" y="6000909"/>
            <a:ext cx="2139092" cy="67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93705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神经网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630767" y="6553201"/>
            <a:ext cx="2641600" cy="238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5F2974-A565-48EB-BE06-0BED6BD5DC9C}" type="datetime1">
              <a:rPr lang="zh-CN" altLang="en-US"/>
              <a:t>2020/10/9</a:t>
            </a:fld>
            <a:endParaRPr lang="en-US" altLang="zh-CN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A43780D-5C61-47C7-84FD-DBDC025933FC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A632EEB-92D9-43A7-8454-FBBE5CA14B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7997890" cy="530614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743500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32E941-4A46-4A72-917D-2159BC3588D0}" type="datetime1">
              <a:rPr lang="zh-CN" altLang="en-US"/>
              <a:t>2020/10/9</a:t>
            </a:fld>
            <a:endParaRPr lang="en-US" altLang="zh-CN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67DE06-A8FC-4A02-B0B1-3E39E2702511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221B53-B291-46CE-877E-FAA38E6ADDA6}" type="datetime1">
              <a:rPr lang="zh-CN" altLang="en-US"/>
              <a:t>2020/10/9</a:t>
            </a:fld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BC82A5-DEC4-45F1-BF74-2438303C9B44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147012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755651" y="1219200"/>
            <a:ext cx="5232400" cy="48006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219200"/>
            <a:ext cx="5232400" cy="4800600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989423-4571-428E-9D57-3E386FFA017D}" type="datetime1">
              <a:rPr lang="zh-CN" altLang="en-US"/>
              <a:t>2020/10/9</a:t>
            </a:fld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3A550D2-4B67-4914-BF83-63D9BCCFF0B9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7204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32E941-4A46-4A72-917D-2159BC3588D0}" type="datetime1">
              <a:rPr lang="zh-CN" altLang="en-US"/>
              <a:t>2020/10/9</a:t>
            </a:fld>
            <a:endParaRPr lang="en-US" altLang="zh-CN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67DE06-A8FC-4A02-B0B1-3E39E2702511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5301988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EE6F7D-3919-4651-8CA4-7B751C71BA14}" type="datetime1">
              <a:rPr lang="zh-CN" altLang="en-US"/>
              <a:t>2020/10/9</a:t>
            </a:fld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737B81-CC8F-4512-9E0D-D70CBE9F7B1F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814396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D84859-B760-4F0E-8732-51E216755E22}" type="datetime1">
              <a:rPr lang="zh-CN" altLang="en-US"/>
              <a:t>2020/10/9</a:t>
            </a:fld>
            <a:endParaRPr lang="en-US" altLang="zh-CN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7C6688-C16E-448C-921C-67D4AB6EFAE9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C692FF77-5671-49B2-AFB2-6BF27E9A14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0531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82887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978F59-7BED-4A97-80A4-85D24B87C6E9}" type="datetime1">
              <a:rPr lang="zh-CN" altLang="en-US"/>
              <a:t>2020/10/9</a:t>
            </a:fld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A26652-EACA-4A1A-99D9-0DEB85CE75BF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882236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512F44-2064-45D4-8A26-9A2D7B999F44}" type="datetime1">
              <a:rPr lang="zh-CN" altLang="en-US"/>
              <a:t>2020/10/9</a:t>
            </a:fld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457EE5-2A63-491A-894B-D540F7D9596C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357292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55651" y="1219200"/>
            <a:ext cx="10668000" cy="48006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BA4DB3-631B-49FE-8229-1964CE768A64}" type="datetime1">
              <a:rPr lang="zh-CN" altLang="en-US"/>
              <a:t>2020/10/9</a:t>
            </a:fld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F11E260-42A6-4C75-B080-E2A1853B5C92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2240924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65118" y="304800"/>
            <a:ext cx="2669116" cy="5715000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755651" y="304800"/>
            <a:ext cx="7806267" cy="5715000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D614A-A430-4242-BC59-F98E938320BE}" type="datetime1">
              <a:rPr lang="zh-CN" altLang="en-US"/>
              <a:t>2020/10/9</a:t>
            </a:fld>
            <a:endParaRPr lang="en-US" altLang="zh-CN"/>
          </a:p>
        </p:txBody>
      </p:sp>
      <p:sp>
        <p:nvSpPr>
          <p:cNvPr id="6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D7DF5C1-34B2-449A-86B3-B27808BD36AB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724215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219200"/>
            <a:ext cx="5232400" cy="48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1251" y="1219200"/>
            <a:ext cx="5232400" cy="48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B01A15-FC55-4777-8BAB-6AEF3956518A}" type="datetime1">
              <a:rPr lang="zh-CN" altLang="en-US"/>
              <a:t>2020/10/9</a:t>
            </a:fld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B61DEBF-5384-498E-A8A8-3C8FE3B40709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35786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EE6F7D-3919-4651-8CA4-7B751C71BA14}" type="datetime1">
              <a:rPr lang="zh-CN" altLang="en-US"/>
              <a:t>2020/10/9</a:t>
            </a:fld>
            <a:endParaRPr lang="en-US" altLang="zh-CN"/>
          </a:p>
        </p:txBody>
      </p:sp>
      <p:sp>
        <p:nvSpPr>
          <p:cNvPr id="5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9737B81-CC8F-4512-9E0D-D70CBE9F7B1F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755651" y="1219200"/>
            <a:ext cx="5232400" cy="48006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1251" y="12192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6191251" y="36957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0835FB-E2B9-4A21-8474-C8CF32BAACC3}" type="datetime1">
              <a:rPr lang="zh-CN" altLang="en-US"/>
              <a:t>2020/10/9</a:t>
            </a:fld>
            <a:endParaRPr lang="en-US" altLang="zh-CN"/>
          </a:p>
        </p:txBody>
      </p:sp>
      <p:sp>
        <p:nvSpPr>
          <p:cNvPr id="8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88C074B-3167-4FD7-B824-BF6B1BE358E9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94600526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标题和四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sz="quarter"/>
          </p:nvPr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755651" y="12192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6191251" y="12192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755651" y="36957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1251" y="3695700"/>
            <a:ext cx="5232400" cy="23241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59263C-BD72-482C-8D78-95CADB537257}" type="datetime1">
              <a:rPr lang="zh-CN" altLang="en-US"/>
              <a:t>2020/10/9</a:t>
            </a:fld>
            <a:endParaRPr lang="en-US" altLang="zh-CN"/>
          </a:p>
        </p:txBody>
      </p:sp>
      <p:sp>
        <p:nvSpPr>
          <p:cNvPr id="9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2949D3C-04B6-4ACB-830E-2A5DBD02EE0B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76341444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609600" y="1219200"/>
            <a:ext cx="10972800" cy="4937760"/>
          </a:xfrm>
        </p:spPr>
        <p:txBody>
          <a:bodyPr/>
          <a:lstStyle>
            <a:lvl1pPr>
              <a:defRPr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  <a:lvl2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2pPr>
            <a:lvl3pPr>
              <a:defRPr sz="2400">
                <a:latin typeface="华文楷体" panose="02010600040101010101" pitchFamily="2" charset="-122"/>
                <a:ea typeface="华文楷体" panose="02010600040101010101" pitchFamily="2" charset="-122"/>
              </a:defRPr>
            </a:lvl3pPr>
            <a:lvl4pPr>
              <a:defRPr sz="1800">
                <a:latin typeface="华文楷体" panose="02010600040101010101" pitchFamily="2" charset="-122"/>
                <a:ea typeface="华文楷体" panose="02010600040101010101" pitchFamily="2" charset="-122"/>
              </a:defRPr>
            </a:lvl4pPr>
            <a:lvl5pPr>
              <a:defRPr sz="1600">
                <a:latin typeface="华文楷体" panose="02010600040101010101" pitchFamily="2" charset="-122"/>
                <a:ea typeface="华文楷体" panose="02010600040101010101" pitchFamily="2" charset="-122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7753901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>
          <a:xfrm>
            <a:off x="630767" y="6553201"/>
            <a:ext cx="2641600" cy="238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5F2974-A565-48EB-BE06-0BED6BD5DC9C}" type="datetime1">
              <a:rPr lang="zh-CN" altLang="en-US"/>
              <a:t>2020/10/9</a:t>
            </a:fld>
            <a:endParaRPr lang="en-US" altLang="zh-CN" dirty="0"/>
          </a:p>
        </p:txBody>
      </p:sp>
      <p:sp>
        <p:nvSpPr>
          <p:cNvPr id="3" name="Rectangle 8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A43780D-5C61-47C7-84FD-DBDC025933FC}" type="slidenum">
              <a:rPr lang="en-US" altLang="zh-CN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972886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D84859-B760-4F0E-8732-51E216755E22}" type="datetime1">
              <a:rPr lang="zh-CN" altLang="en-US"/>
              <a:t>2020/10/9</a:t>
            </a:fld>
            <a:endParaRPr lang="en-US" altLang="zh-CN"/>
          </a:p>
        </p:txBody>
      </p:sp>
      <p:sp>
        <p:nvSpPr>
          <p:cNvPr id="4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E7C6688-C16E-448C-921C-67D4AB6EFAE9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4978F59-7BED-4A97-80A4-85D24B87C6E9}" type="datetime1">
              <a:rPr lang="zh-CN" altLang="en-US"/>
              <a:t>2020/10/9</a:t>
            </a:fld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0A26652-EACA-4A1A-99D9-0DEB85CE75BF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512F44-2064-45D4-8A26-9A2D7B999F44}" type="datetime1">
              <a:rPr lang="zh-CN" altLang="en-US"/>
              <a:t>2020/10/9</a:t>
            </a:fld>
            <a:endParaRPr lang="en-US" altLang="zh-CN"/>
          </a:p>
        </p:txBody>
      </p:sp>
      <p:sp>
        <p:nvSpPr>
          <p:cNvPr id="7" name="Rectangle 8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2457EE5-2A63-491A-894B-D540F7D9596C}" type="slidenum">
              <a:rPr lang="en-US" altLang="zh-CN"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8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slideLayout" Target="../slideLayouts/slideLayout44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17" Type="http://schemas.openxmlformats.org/officeDocument/2006/relationships/theme" Target="../theme/theme3.xml"/><Relationship Id="rId2" Type="http://schemas.openxmlformats.org/officeDocument/2006/relationships/slideLayout" Target="../slideLayouts/slideLayout33.xml"/><Relationship Id="rId16" Type="http://schemas.openxmlformats.org/officeDocument/2006/relationships/slideLayout" Target="../slideLayouts/slideLayout47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Relationship Id="rId14" Type="http://schemas.openxmlformats.org/officeDocument/2006/relationships/slideLayout" Target="../slideLayouts/slideLayout45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5.xml"/><Relationship Id="rId13" Type="http://schemas.openxmlformats.org/officeDocument/2006/relationships/slideLayout" Target="../slideLayouts/slideLayout60.xml"/><Relationship Id="rId3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9.xml"/><Relationship Id="rId17" Type="http://schemas.openxmlformats.org/officeDocument/2006/relationships/theme" Target="../theme/theme4.xml"/><Relationship Id="rId2" Type="http://schemas.openxmlformats.org/officeDocument/2006/relationships/slideLayout" Target="../slideLayouts/slideLayout49.xml"/><Relationship Id="rId16" Type="http://schemas.openxmlformats.org/officeDocument/2006/relationships/slideLayout" Target="../slideLayouts/slideLayout63.xml"/><Relationship Id="rId1" Type="http://schemas.openxmlformats.org/officeDocument/2006/relationships/slideLayout" Target="../slideLayouts/slideLayout48.xml"/><Relationship Id="rId6" Type="http://schemas.openxmlformats.org/officeDocument/2006/relationships/slideLayout" Target="../slideLayouts/slideLayout53.xml"/><Relationship Id="rId11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2.xml"/><Relationship Id="rId15" Type="http://schemas.openxmlformats.org/officeDocument/2006/relationships/slideLayout" Target="../slideLayouts/slideLayout62.xml"/><Relationship Id="rId10" Type="http://schemas.openxmlformats.org/officeDocument/2006/relationships/slideLayout" Target="../slideLayouts/slideLayout57.xml"/><Relationship Id="rId4" Type="http://schemas.openxmlformats.org/officeDocument/2006/relationships/slideLayout" Target="../slideLayouts/slideLayout51.xml"/><Relationship Id="rId9" Type="http://schemas.openxmlformats.org/officeDocument/2006/relationships/slideLayout" Target="../slideLayouts/slideLayout56.xml"/><Relationship Id="rId14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/>
        </p:nvSpPr>
        <p:spPr bwMode="auto">
          <a:xfrm>
            <a:off x="-14817" y="6530975"/>
            <a:ext cx="12206817" cy="249238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1800" dirty="0"/>
          </a:p>
        </p:txBody>
      </p:sp>
      <p:sp>
        <p:nvSpPr>
          <p:cNvPr id="7172" name="AutoShape 4"/>
          <p:cNvSpPr>
            <a:spLocks noChangeArrowheads="1"/>
          </p:cNvSpPr>
          <p:nvPr/>
        </p:nvSpPr>
        <p:spPr bwMode="auto">
          <a:xfrm>
            <a:off x="431800" y="914401"/>
            <a:ext cx="11760200" cy="66675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3300"/>
          </a:solidFill>
          <a:ln w="9525">
            <a:solidFill>
              <a:srgbClr val="CC6600"/>
            </a:solidFill>
            <a:round/>
          </a:ln>
        </p:spPr>
        <p:txBody>
          <a:bodyPr/>
          <a:lstStyle/>
          <a:p>
            <a:pPr algn="l">
              <a:defRPr/>
            </a:pPr>
            <a:endParaRPr lang="zh-CN" altLang="zh-CN" sz="24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84200" y="6553201"/>
            <a:ext cx="2641600" cy="2381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l">
              <a:defRPr sz="1200" b="0">
                <a:solidFill>
                  <a:schemeClr val="bg1"/>
                </a:solidFill>
                <a:ea typeface="+mn-ea"/>
              </a:defRPr>
            </a:lvl1pPr>
          </a:lstStyle>
          <a:p>
            <a:pPr>
              <a:defRPr/>
            </a:pPr>
            <a:fld id="{EEBE79F2-9FE6-4B99-A8D9-05ADE8088E5F}" type="datetime1">
              <a:rPr lang="zh-CN" altLang="en-US"/>
              <a:t>2020/10/9</a:t>
            </a:fld>
            <a:endParaRPr lang="en-US" altLang="zh-CN" dirty="0"/>
          </a:p>
        </p:txBody>
      </p:sp>
      <p:sp>
        <p:nvSpPr>
          <p:cNvPr id="7176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179984" y="6553200"/>
            <a:ext cx="2641600" cy="228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200" b="0">
                <a:solidFill>
                  <a:schemeClr val="bg1"/>
                </a:solidFill>
                <a:ea typeface="宋体" panose="02010600030101010101" pitchFamily="2" charset="-122"/>
              </a:defRPr>
            </a:lvl1pPr>
          </a:lstStyle>
          <a:p>
            <a:fld id="{9F5261D9-34D4-4683-874B-4B49ADB77494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17" name="TextBox 16"/>
          <p:cNvSpPr txBox="1"/>
          <p:nvPr userDrawn="1"/>
        </p:nvSpPr>
        <p:spPr>
          <a:xfrm>
            <a:off x="2893484" y="6530975"/>
            <a:ext cx="6286500" cy="3067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400" dirty="0">
                <a:solidFill>
                  <a:schemeClr val="bg1"/>
                </a:solidFill>
              </a:rPr>
              <a:t>机器学习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96" r:id="rId15"/>
    <p:sldLayoutId id="2147483697" r:id="rId16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o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88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n"/>
        <a:defRPr sz="2600">
          <a:solidFill>
            <a:schemeClr val="tx1"/>
          </a:solidFill>
          <a:latin typeface="+mn-lt"/>
          <a:ea typeface="+mn-ea"/>
        </a:defRPr>
      </a:lvl2pPr>
      <a:lvl3pPr marL="1304925" indent="-395605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o"/>
        <a:defRPr sz="2300">
          <a:solidFill>
            <a:schemeClr val="tx1"/>
          </a:solidFill>
          <a:latin typeface="+mn-lt"/>
          <a:ea typeface="+mn-ea"/>
        </a:defRPr>
      </a:lvl3pPr>
      <a:lvl4pPr marL="1694180" indent="-3873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942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514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6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8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30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/>
        </p:nvSpPr>
        <p:spPr bwMode="auto">
          <a:xfrm>
            <a:off x="-14817" y="6530975"/>
            <a:ext cx="12206817" cy="249238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1800" dirty="0"/>
          </a:p>
        </p:txBody>
      </p:sp>
      <p:sp>
        <p:nvSpPr>
          <p:cNvPr id="7172" name="AutoShape 4"/>
          <p:cNvSpPr>
            <a:spLocks noChangeArrowheads="1"/>
          </p:cNvSpPr>
          <p:nvPr/>
        </p:nvSpPr>
        <p:spPr bwMode="auto">
          <a:xfrm>
            <a:off x="431800" y="914401"/>
            <a:ext cx="11760200" cy="66675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3300"/>
          </a:solidFill>
          <a:ln w="9525">
            <a:solidFill>
              <a:srgbClr val="CC6600"/>
            </a:solidFill>
            <a:round/>
          </a:ln>
        </p:spPr>
        <p:txBody>
          <a:bodyPr/>
          <a:lstStyle/>
          <a:p>
            <a:pPr algn="l">
              <a:defRPr/>
            </a:pPr>
            <a:endParaRPr lang="zh-CN" altLang="zh-CN" sz="24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84200" y="6553201"/>
            <a:ext cx="2641600" cy="2381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l">
              <a:defRPr sz="1200" b="0">
                <a:solidFill>
                  <a:schemeClr val="bg1"/>
                </a:solidFill>
                <a:ea typeface="+mn-ea"/>
              </a:defRPr>
            </a:lvl1pPr>
          </a:lstStyle>
          <a:p>
            <a:pPr>
              <a:defRPr/>
            </a:pPr>
            <a:fld id="{EEBE79F2-9FE6-4B99-A8D9-05ADE8088E5F}" type="datetime1">
              <a:rPr lang="zh-CN" altLang="en-US"/>
              <a:t>2020/10/9</a:t>
            </a:fld>
            <a:endParaRPr lang="en-US" altLang="zh-CN" dirty="0"/>
          </a:p>
        </p:txBody>
      </p:sp>
      <p:sp>
        <p:nvSpPr>
          <p:cNvPr id="7176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179984" y="6553200"/>
            <a:ext cx="2641600" cy="228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200" b="0">
                <a:solidFill>
                  <a:schemeClr val="bg1"/>
                </a:solidFill>
                <a:ea typeface="宋体" panose="02010600030101010101" pitchFamily="2" charset="-122"/>
              </a:defRPr>
            </a:lvl1pPr>
          </a:lstStyle>
          <a:p>
            <a:fld id="{9F5261D9-34D4-4683-874B-4B49ADB77494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17" name="TextBox 16"/>
          <p:cNvSpPr txBox="1"/>
          <p:nvPr userDrawn="1"/>
        </p:nvSpPr>
        <p:spPr>
          <a:xfrm>
            <a:off x="3071285" y="6507164"/>
            <a:ext cx="6286500" cy="3067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400" dirty="0">
                <a:solidFill>
                  <a:schemeClr val="bg1"/>
                </a:solidFill>
              </a:rPr>
              <a:t>机器学习（零基础）</a:t>
            </a:r>
          </a:p>
        </p:txBody>
      </p:sp>
    </p:spTree>
    <p:extLst>
      <p:ext uri="{BB962C8B-B14F-4D97-AF65-F5344CB8AC3E}">
        <p14:creationId xmlns:p14="http://schemas.microsoft.com/office/powerpoint/2010/main" val="4160676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  <p:sldLayoutId id="2147483678" r:id="rId15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o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88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n"/>
        <a:defRPr sz="2600">
          <a:solidFill>
            <a:schemeClr val="tx1"/>
          </a:solidFill>
          <a:latin typeface="+mn-lt"/>
          <a:ea typeface="+mn-ea"/>
        </a:defRPr>
      </a:lvl2pPr>
      <a:lvl3pPr marL="1304925" indent="-395605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o"/>
        <a:defRPr sz="2300">
          <a:solidFill>
            <a:schemeClr val="tx1"/>
          </a:solidFill>
          <a:latin typeface="+mn-lt"/>
          <a:ea typeface="+mn-ea"/>
        </a:defRPr>
      </a:lvl3pPr>
      <a:lvl4pPr marL="1694180" indent="-3873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942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514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6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8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30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/>
        </p:nvSpPr>
        <p:spPr bwMode="auto">
          <a:xfrm>
            <a:off x="-14817" y="6530975"/>
            <a:ext cx="12206817" cy="249238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1800" dirty="0"/>
          </a:p>
        </p:txBody>
      </p:sp>
      <p:sp>
        <p:nvSpPr>
          <p:cNvPr id="7172" name="AutoShape 4"/>
          <p:cNvSpPr>
            <a:spLocks noChangeArrowheads="1"/>
          </p:cNvSpPr>
          <p:nvPr/>
        </p:nvSpPr>
        <p:spPr bwMode="auto">
          <a:xfrm>
            <a:off x="431800" y="914401"/>
            <a:ext cx="11760200" cy="66675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3300"/>
          </a:solidFill>
          <a:ln w="9525">
            <a:solidFill>
              <a:srgbClr val="CC6600"/>
            </a:solidFill>
            <a:round/>
          </a:ln>
        </p:spPr>
        <p:txBody>
          <a:bodyPr/>
          <a:lstStyle/>
          <a:p>
            <a:pPr algn="l">
              <a:defRPr/>
            </a:pPr>
            <a:endParaRPr lang="zh-CN" altLang="zh-CN" sz="24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84200" y="6553201"/>
            <a:ext cx="2641600" cy="2381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l">
              <a:defRPr sz="1200" b="0">
                <a:solidFill>
                  <a:schemeClr val="bg1"/>
                </a:solidFill>
                <a:ea typeface="+mn-ea"/>
              </a:defRPr>
            </a:lvl1pPr>
          </a:lstStyle>
          <a:p>
            <a:pPr>
              <a:defRPr/>
            </a:pPr>
            <a:fld id="{EEBE79F2-9FE6-4B99-A8D9-05ADE8088E5F}" type="datetime1">
              <a:rPr lang="zh-CN" altLang="en-US"/>
              <a:t>2020/10/9</a:t>
            </a:fld>
            <a:endParaRPr lang="en-US" altLang="zh-CN" dirty="0"/>
          </a:p>
        </p:txBody>
      </p:sp>
      <p:sp>
        <p:nvSpPr>
          <p:cNvPr id="7176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179984" y="6553200"/>
            <a:ext cx="2641600" cy="228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200" b="0">
                <a:solidFill>
                  <a:schemeClr val="bg1"/>
                </a:solidFill>
                <a:ea typeface="宋体" panose="02010600030101010101" pitchFamily="2" charset="-122"/>
              </a:defRPr>
            </a:lvl1pPr>
          </a:lstStyle>
          <a:p>
            <a:fld id="{9F5261D9-34D4-4683-874B-4B49ADB77494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17" name="TextBox 16"/>
          <p:cNvSpPr txBox="1"/>
          <p:nvPr userDrawn="1"/>
        </p:nvSpPr>
        <p:spPr>
          <a:xfrm>
            <a:off x="3071285" y="6507164"/>
            <a:ext cx="6286500" cy="3067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400" dirty="0">
                <a:solidFill>
                  <a:schemeClr val="bg1"/>
                </a:solidFill>
              </a:rPr>
              <a:t>神经网络</a:t>
            </a:r>
          </a:p>
        </p:txBody>
      </p:sp>
    </p:spTree>
    <p:extLst>
      <p:ext uri="{BB962C8B-B14F-4D97-AF65-F5344CB8AC3E}">
        <p14:creationId xmlns:p14="http://schemas.microsoft.com/office/powerpoint/2010/main" val="585493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  <p:sldLayoutId id="2147483687" r:id="rId8"/>
    <p:sldLayoutId id="2147483688" r:id="rId9"/>
    <p:sldLayoutId id="2147483689" r:id="rId10"/>
    <p:sldLayoutId id="2147483690" r:id="rId11"/>
    <p:sldLayoutId id="2147483691" r:id="rId12"/>
    <p:sldLayoutId id="2147483692" r:id="rId13"/>
    <p:sldLayoutId id="2147483693" r:id="rId14"/>
    <p:sldLayoutId id="2147483694" r:id="rId15"/>
    <p:sldLayoutId id="2147483695" r:id="rId16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o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88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n"/>
        <a:defRPr sz="2600">
          <a:solidFill>
            <a:schemeClr val="tx1"/>
          </a:solidFill>
          <a:latin typeface="+mn-lt"/>
          <a:ea typeface="+mn-ea"/>
        </a:defRPr>
      </a:lvl2pPr>
      <a:lvl3pPr marL="1304925" indent="-395605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o"/>
        <a:defRPr sz="2300">
          <a:solidFill>
            <a:schemeClr val="tx1"/>
          </a:solidFill>
          <a:latin typeface="+mn-lt"/>
          <a:ea typeface="+mn-ea"/>
        </a:defRPr>
      </a:lvl3pPr>
      <a:lvl4pPr marL="1694180" indent="-3873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942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514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6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8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30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 userDrawn="1"/>
        </p:nvSpPr>
        <p:spPr bwMode="auto">
          <a:xfrm>
            <a:off x="-14817" y="6530975"/>
            <a:ext cx="12206817" cy="249238"/>
          </a:xfrm>
          <a:prstGeom prst="rect">
            <a:avLst/>
          </a:prstGeom>
          <a:solidFill>
            <a:srgbClr val="CC3300"/>
          </a:solidFill>
          <a:ln w="9525" cap="flat" cmpd="sng" algn="ctr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zh-CN" altLang="en-US" sz="1800" dirty="0"/>
          </a:p>
        </p:txBody>
      </p:sp>
      <p:sp>
        <p:nvSpPr>
          <p:cNvPr id="7172" name="AutoShape 4"/>
          <p:cNvSpPr>
            <a:spLocks noChangeArrowheads="1"/>
          </p:cNvSpPr>
          <p:nvPr/>
        </p:nvSpPr>
        <p:spPr bwMode="auto">
          <a:xfrm>
            <a:off x="431800" y="914401"/>
            <a:ext cx="11760200" cy="66675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solidFill>
            <a:srgbClr val="CC3300"/>
          </a:solidFill>
          <a:ln w="9525">
            <a:solidFill>
              <a:srgbClr val="CC6600"/>
            </a:solidFill>
            <a:round/>
          </a:ln>
        </p:spPr>
        <p:txBody>
          <a:bodyPr/>
          <a:lstStyle/>
          <a:p>
            <a:pPr algn="l">
              <a:defRPr/>
            </a:pPr>
            <a:endParaRPr lang="zh-CN" altLang="zh-CN" sz="2400" b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84200" y="6553201"/>
            <a:ext cx="2641600" cy="2381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l">
              <a:defRPr sz="1200" b="0">
                <a:solidFill>
                  <a:schemeClr val="bg1"/>
                </a:solidFill>
                <a:ea typeface="+mn-ea"/>
              </a:defRPr>
            </a:lvl1pPr>
          </a:lstStyle>
          <a:p>
            <a:pPr>
              <a:defRPr/>
            </a:pPr>
            <a:fld id="{EEBE79F2-9FE6-4B99-A8D9-05ADE8088E5F}" type="datetime1">
              <a:rPr lang="zh-CN" altLang="en-US"/>
              <a:t>2020/10/9</a:t>
            </a:fld>
            <a:endParaRPr lang="en-US" altLang="zh-CN" dirty="0"/>
          </a:p>
        </p:txBody>
      </p:sp>
      <p:sp>
        <p:nvSpPr>
          <p:cNvPr id="7176" name="Rectangle 8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179984" y="6553200"/>
            <a:ext cx="2641600" cy="228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0" tIns="0" rIns="0" bIns="0" numCol="1" anchor="t" anchorCtr="0" compatLnSpc="1"/>
          <a:lstStyle>
            <a:lvl1pPr algn="r">
              <a:defRPr sz="1200" b="0">
                <a:solidFill>
                  <a:schemeClr val="bg1"/>
                </a:solidFill>
                <a:ea typeface="宋体" panose="02010600030101010101" pitchFamily="2" charset="-122"/>
              </a:defRPr>
            </a:lvl1pPr>
          </a:lstStyle>
          <a:p>
            <a:fld id="{9F5261D9-34D4-4683-874B-4B49ADB77494}" type="slidenum">
              <a:rPr lang="en-US" altLang="zh-CN"/>
              <a:t>‹#›</a:t>
            </a:fld>
            <a:endParaRPr lang="en-US" altLang="zh-CN"/>
          </a:p>
        </p:txBody>
      </p:sp>
      <p:sp>
        <p:nvSpPr>
          <p:cNvPr id="17" name="TextBox 16"/>
          <p:cNvSpPr txBox="1"/>
          <p:nvPr userDrawn="1"/>
        </p:nvSpPr>
        <p:spPr>
          <a:xfrm>
            <a:off x="3071285" y="6507164"/>
            <a:ext cx="6286500" cy="30670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>
              <a:defRPr/>
            </a:pPr>
            <a:r>
              <a:rPr lang="zh-CN" altLang="en-US" sz="1400" dirty="0">
                <a:solidFill>
                  <a:schemeClr val="bg1"/>
                </a:solidFill>
              </a:rPr>
              <a:t>神经网络</a:t>
            </a:r>
          </a:p>
        </p:txBody>
      </p:sp>
    </p:spTree>
    <p:extLst>
      <p:ext uri="{BB962C8B-B14F-4D97-AF65-F5344CB8AC3E}">
        <p14:creationId xmlns:p14="http://schemas.microsoft.com/office/powerpoint/2010/main" val="1926275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tx2"/>
          </a:solidFill>
          <a:latin typeface="Verdana" panose="020B0604030504040204" pitchFamily="34" charset="0"/>
          <a:ea typeface="宋体" panose="02010600030101010101" pitchFamily="2" charset="-122"/>
        </a:defRPr>
      </a:lvl9pPr>
    </p:titleStyle>
    <p:bodyStyle>
      <a:lvl1pPr marL="469900" indent="-4699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o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908050" indent="-43688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n"/>
        <a:defRPr sz="2600">
          <a:solidFill>
            <a:schemeClr val="tx1"/>
          </a:solidFill>
          <a:latin typeface="+mn-lt"/>
          <a:ea typeface="+mn-ea"/>
        </a:defRPr>
      </a:lvl2pPr>
      <a:lvl3pPr marL="1304925" indent="-395605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o"/>
        <a:defRPr sz="2300">
          <a:solidFill>
            <a:schemeClr val="tx1"/>
          </a:solidFill>
          <a:latin typeface="+mn-lt"/>
          <a:ea typeface="+mn-ea"/>
        </a:defRPr>
      </a:lvl3pPr>
      <a:lvl4pPr marL="1694180" indent="-3873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n"/>
        <a:defRPr sz="2000">
          <a:solidFill>
            <a:schemeClr val="tx1"/>
          </a:solidFill>
          <a:latin typeface="+mn-lt"/>
          <a:ea typeface="+mn-ea"/>
        </a:defRPr>
      </a:lvl4pPr>
      <a:lvl5pPr marL="20942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5pPr>
      <a:lvl6pPr marL="25514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6pPr>
      <a:lvl7pPr marL="30086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7pPr>
      <a:lvl8pPr marL="34658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8pPr>
      <a:lvl9pPr marL="3923030" indent="-398780" algn="l" rtl="0" eaLnBrk="1" fontAlgn="base" hangingPunct="1">
        <a:spcBef>
          <a:spcPct val="25000"/>
        </a:spcBef>
        <a:spcAft>
          <a:spcPct val="0"/>
        </a:spcAft>
        <a:buClr>
          <a:schemeClr val="hlink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21.png"/><Relationship Id="rId3" Type="http://schemas.openxmlformats.org/officeDocument/2006/relationships/image" Target="../media/image130.png"/><Relationship Id="rId7" Type="http://schemas.openxmlformats.org/officeDocument/2006/relationships/image" Target="../media/image300.png"/><Relationship Id="rId12" Type="http://schemas.openxmlformats.org/officeDocument/2006/relationships/image" Target="../media/image2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11" Type="http://schemas.openxmlformats.org/officeDocument/2006/relationships/image" Target="../media/image190.png"/><Relationship Id="rId5" Type="http://schemas.openxmlformats.org/officeDocument/2006/relationships/image" Target="../media/image18.png"/><Relationship Id="rId10" Type="http://schemas.openxmlformats.org/officeDocument/2006/relationships/image" Target="../media/image180.png"/><Relationship Id="rId4" Type="http://schemas.openxmlformats.org/officeDocument/2006/relationships/image" Target="../media/image17.png"/><Relationship Id="rId9" Type="http://schemas.openxmlformats.org/officeDocument/2006/relationships/image" Target="../media/image17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10" Type="http://schemas.openxmlformats.org/officeDocument/2006/relationships/image" Target="../media/image29.jpeg"/><Relationship Id="rId4" Type="http://schemas.openxmlformats.org/officeDocument/2006/relationships/image" Target="../media/image23.jpeg"/><Relationship Id="rId9" Type="http://schemas.openxmlformats.org/officeDocument/2006/relationships/image" Target="../media/image28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10" Type="http://schemas.openxmlformats.org/officeDocument/2006/relationships/image" Target="../media/image38.jpeg"/><Relationship Id="rId4" Type="http://schemas.openxmlformats.org/officeDocument/2006/relationships/image" Target="../media/image32.jpeg"/><Relationship Id="rId9" Type="http://schemas.openxmlformats.org/officeDocument/2006/relationships/image" Target="../media/image37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40.jpeg"/><Relationship Id="rId7" Type="http://schemas.openxmlformats.org/officeDocument/2006/relationships/image" Target="../media/image44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11" Type="http://schemas.openxmlformats.org/officeDocument/2006/relationships/image" Target="../media/image48.jpeg"/><Relationship Id="rId5" Type="http://schemas.openxmlformats.org/officeDocument/2006/relationships/image" Target="../media/image42.jpeg"/><Relationship Id="rId10" Type="http://schemas.openxmlformats.org/officeDocument/2006/relationships/image" Target="../media/image47.jpeg"/><Relationship Id="rId4" Type="http://schemas.openxmlformats.org/officeDocument/2006/relationships/image" Target="../media/image41.jpeg"/><Relationship Id="rId9" Type="http://schemas.openxmlformats.org/officeDocument/2006/relationships/image" Target="../media/image46.jpeg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4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4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0.png"/><Relationship Id="rId5" Type="http://schemas.openxmlformats.org/officeDocument/2006/relationships/image" Target="../media/image48.png"/><Relationship Id="rId15" Type="http://schemas.openxmlformats.org/officeDocument/2006/relationships/image" Target="../media/image52.png"/><Relationship Id="rId4" Type="http://schemas.openxmlformats.org/officeDocument/2006/relationships/image" Target="../media/image47.png"/><Relationship Id="rId14" Type="http://schemas.openxmlformats.org/officeDocument/2006/relationships/image" Target="../media/image5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4.png"/><Relationship Id="rId4" Type="http://schemas.openxmlformats.org/officeDocument/2006/relationships/image" Target="../media/image53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12" Type="http://schemas.openxmlformats.org/officeDocument/2006/relationships/image" Target="../media/image6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11" Type="http://schemas.openxmlformats.org/officeDocument/2006/relationships/image" Target="../media/image68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70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80.jpeg"/><Relationship Id="rId7" Type="http://schemas.openxmlformats.org/officeDocument/2006/relationships/image" Target="../media/image8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jpeg"/><Relationship Id="rId13" Type="http://schemas.openxmlformats.org/officeDocument/2006/relationships/image" Target="../media/image89.png"/><Relationship Id="rId3" Type="http://schemas.openxmlformats.org/officeDocument/2006/relationships/image" Target="../media/image85.jpeg"/><Relationship Id="rId7" Type="http://schemas.openxmlformats.org/officeDocument/2006/relationships/image" Target="../media/image88.jpeg"/><Relationship Id="rId12" Type="http://schemas.openxmlformats.org/officeDocument/2006/relationships/image" Target="../media/image9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png"/><Relationship Id="rId11" Type="http://schemas.openxmlformats.org/officeDocument/2006/relationships/image" Target="../media/image92.png"/><Relationship Id="rId5" Type="http://schemas.openxmlformats.org/officeDocument/2006/relationships/image" Target="../media/image85.png"/><Relationship Id="rId4" Type="http://schemas.openxmlformats.org/officeDocument/2006/relationships/image" Target="../media/image86.png"/><Relationship Id="rId9" Type="http://schemas.openxmlformats.org/officeDocument/2006/relationships/image" Target="../media/image87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1.jpeg"/><Relationship Id="rId7" Type="http://schemas.openxmlformats.org/officeDocument/2006/relationships/image" Target="../media/image94.jpeg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jpeg"/><Relationship Id="rId5" Type="http://schemas.openxmlformats.org/officeDocument/2006/relationships/image" Target="../media/image93.jpeg"/><Relationship Id="rId4" Type="http://schemas.openxmlformats.org/officeDocument/2006/relationships/image" Target="../media/image92.jpeg"/><Relationship Id="rId9" Type="http://schemas.openxmlformats.org/officeDocument/2006/relationships/image" Target="../media/image9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jpeg"/><Relationship Id="rId3" Type="http://schemas.openxmlformats.org/officeDocument/2006/relationships/image" Target="../media/image95.jpeg"/><Relationship Id="rId7" Type="http://schemas.openxmlformats.org/officeDocument/2006/relationships/image" Target="../media/image100.jpeg"/><Relationship Id="rId12" Type="http://schemas.openxmlformats.org/officeDocument/2006/relationships/image" Target="../media/image94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jpeg"/><Relationship Id="rId11" Type="http://schemas.openxmlformats.org/officeDocument/2006/relationships/image" Target="../media/image104.jpeg"/><Relationship Id="rId5" Type="http://schemas.openxmlformats.org/officeDocument/2006/relationships/image" Target="../media/image98.jpeg"/><Relationship Id="rId15" Type="http://schemas.openxmlformats.org/officeDocument/2006/relationships/image" Target="../media/image105.png"/><Relationship Id="rId10" Type="http://schemas.openxmlformats.org/officeDocument/2006/relationships/image" Target="../media/image103.jpeg"/><Relationship Id="rId4" Type="http://schemas.openxmlformats.org/officeDocument/2006/relationships/image" Target="../media/image97.jpeg"/><Relationship Id="rId9" Type="http://schemas.openxmlformats.org/officeDocument/2006/relationships/image" Target="../media/image102.jpeg"/><Relationship Id="rId14" Type="http://schemas.openxmlformats.org/officeDocument/2006/relationships/image" Target="../media/image10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0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37.png"/><Relationship Id="rId7" Type="http://schemas.openxmlformats.org/officeDocument/2006/relationships/image" Target="../media/image113.tmp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sklearn.org/modules/generated/sklearn.linear_model.LogisticRegression.html#sklearn.linear_model.LogisticRegression" TargetMode="External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5.png"/><Relationship Id="rId7" Type="http://schemas.openxmlformats.org/officeDocument/2006/relationships/image" Target="../media/image91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10.png"/><Relationship Id="rId4" Type="http://schemas.openxmlformats.org/officeDocument/2006/relationships/image" Target="../media/image6.png"/><Relationship Id="rId9" Type="http://schemas.openxmlformats.org/officeDocument/2006/relationships/image" Target="../media/image12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140.png"/><Relationship Id="rId7" Type="http://schemas.openxmlformats.org/officeDocument/2006/relationships/image" Target="../media/image181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openxmlformats.org/officeDocument/2006/relationships/image" Target="../media/image1260.png"/><Relationship Id="rId5" Type="http://schemas.openxmlformats.org/officeDocument/2006/relationships/image" Target="../media/image160.png"/><Relationship Id="rId10" Type="http://schemas.openxmlformats.org/officeDocument/2006/relationships/image" Target="../media/image210.png"/><Relationship Id="rId4" Type="http://schemas.openxmlformats.org/officeDocument/2006/relationships/image" Target="../media/image126.png"/><Relationship Id="rId9" Type="http://schemas.openxmlformats.org/officeDocument/2006/relationships/image" Target="../media/image20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0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sklearn.org/modules/generated/sklearn.discriminant_analysis.LinearDiscriminantAnalysis.html#sklearn.discriminant_analysis.LinearDiscriminantAnalysis" TargetMode="External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206238"/>
            <a:ext cx="10363200" cy="899980"/>
          </a:xfrm>
        </p:spPr>
        <p:txBody>
          <a:bodyPr/>
          <a:lstStyle/>
          <a:p>
            <a:r>
              <a:rPr lang="zh-CN" altLang="en-US" sz="4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机器学习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914400" y="4108208"/>
            <a:ext cx="10363200" cy="920992"/>
          </a:xfrm>
        </p:spPr>
        <p:txBody>
          <a:bodyPr/>
          <a:lstStyle/>
          <a:p>
            <a:pPr lvl="0">
              <a:buClr>
                <a:srgbClr val="336699"/>
              </a:buClr>
            </a:pPr>
            <a:r>
              <a:rPr lang="zh-CN" altLang="en-US" b="1" dirty="0">
                <a:solidFill>
                  <a:srgbClr val="002060"/>
                </a:solidFill>
                <a:latin typeface="华文楷体" panose="02010600040101010101" pitchFamily="2" charset="-122"/>
              </a:rPr>
              <a:t>曾碧</a:t>
            </a:r>
            <a:endParaRPr lang="en-US" altLang="zh-CN" b="1" dirty="0">
              <a:solidFill>
                <a:srgbClr val="002060"/>
              </a:solidFill>
              <a:latin typeface="华文楷体" panose="02010600040101010101" pitchFamily="2" charset="-122"/>
            </a:endParaRPr>
          </a:p>
          <a:p>
            <a:pPr lvl="0">
              <a:buClr>
                <a:srgbClr val="336699"/>
              </a:buClr>
            </a:pPr>
            <a:r>
              <a:rPr lang="en-US" altLang="zh-CN" sz="2000" b="1" dirty="0">
                <a:solidFill>
                  <a:srgbClr val="002060"/>
                </a:solidFill>
                <a:latin typeface="Times New Roman" panose="02020603050405020304" pitchFamily="18" charset="0"/>
              </a:rPr>
              <a:t>zb9215@gdut.edu.cn</a:t>
            </a:r>
            <a:endParaRPr lang="zh-CN" altLang="en-US" sz="2000" b="1" dirty="0">
              <a:solidFill>
                <a:srgbClr val="002060"/>
              </a:solidFill>
              <a:latin typeface="Times New Roman" panose="02020603050405020304" pitchFamily="18" charset="0"/>
            </a:endParaRPr>
          </a:p>
          <a:p>
            <a:endParaRPr lang="zh-CN" altLang="en-US" sz="2000" b="1" dirty="0">
              <a:latin typeface="Times New Roman" panose="02020603050405020304" pitchFamily="18" charset="0"/>
              <a:cs typeface="+mn-cs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5EC891-C588-48A9-9809-20BDC72C834A}" type="datetime1">
              <a:rPr lang="zh-CN" altLang="en-US" smtClean="0"/>
              <a:t>2020/10/9</a:t>
            </a:fld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B1E796-71BE-495F-9F47-415CAACE480D}" type="slidenum">
              <a:rPr lang="en-US" altLang="zh-CN" smtClean="0"/>
              <a:t>1</a:t>
            </a:fld>
            <a:endParaRPr lang="en-US" altLang="zh-CN"/>
          </a:p>
        </p:txBody>
      </p:sp>
      <p:pic>
        <p:nvPicPr>
          <p:cNvPr id="7" name="Picture 4" descr="C:\Users\kenny-work\Downloads\c61054d3551a181c019b40820d397a7c.jpgc61054d3551a181c019b40820d397a7c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962900" y="1676400"/>
            <a:ext cx="2539365" cy="1429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2020/10/9</a:t>
            </a:fld>
            <a:endParaRPr lang="en-US" altLang="zh-CN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10</a:t>
            </a:fld>
            <a:endParaRPr lang="en-US" altLang="zh-CN" dirty="0"/>
          </a:p>
        </p:txBody>
      </p:sp>
      <p:sp>
        <p:nvSpPr>
          <p:cNvPr id="12" name="标题 8"/>
          <p:cNvSpPr>
            <a:spLocks noGrp="1"/>
          </p:cNvSpPr>
          <p:nvPr/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一元线性回归方程</a:t>
            </a:r>
          </a:p>
        </p:txBody>
      </p:sp>
      <p:sp>
        <p:nvSpPr>
          <p:cNvPr id="9" name="TextBox 29">
            <a:extLst>
              <a:ext uri="{FF2B5EF4-FFF2-40B4-BE49-F238E27FC236}">
                <a16:creationId xmlns:a16="http://schemas.microsoft.com/office/drawing/2014/main" id="{9F1D62C8-F353-4427-A125-48A715C41E3E}"/>
              </a:ext>
            </a:extLst>
          </p:cNvPr>
          <p:cNvSpPr txBox="1"/>
          <p:nvPr/>
        </p:nvSpPr>
        <p:spPr>
          <a:xfrm>
            <a:off x="10439817" y="2892771"/>
            <a:ext cx="1159605" cy="218778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微软雅黑"/>
              </a:rPr>
              <a:t>多个样本误差 </a:t>
            </a:r>
          </a:p>
        </p:txBody>
      </p:sp>
      <p:sp>
        <p:nvSpPr>
          <p:cNvPr id="14" name="TextBox 29">
            <a:extLst>
              <a:ext uri="{FF2B5EF4-FFF2-40B4-BE49-F238E27FC236}">
                <a16:creationId xmlns:a16="http://schemas.microsoft.com/office/drawing/2014/main" id="{866D7594-8936-4E34-BB91-91123AF7330E}"/>
              </a:ext>
            </a:extLst>
          </p:cNvPr>
          <p:cNvSpPr txBox="1"/>
          <p:nvPr/>
        </p:nvSpPr>
        <p:spPr>
          <a:xfrm>
            <a:off x="8601600" y="2892771"/>
            <a:ext cx="1159604" cy="21185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 sz="1400" dirty="0">
                <a:solidFill>
                  <a:srgbClr val="000000"/>
                </a:solidFill>
                <a:latin typeface="微软雅黑"/>
              </a:rPr>
              <a:t>单个样本误差 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A5A1FBE-DB92-4F19-A8AE-FE552BE6EF28}"/>
              </a:ext>
            </a:extLst>
          </p:cNvPr>
          <p:cNvSpPr txBox="1"/>
          <p:nvPr/>
        </p:nvSpPr>
        <p:spPr>
          <a:xfrm>
            <a:off x="453192" y="1143370"/>
            <a:ext cx="7725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p"/>
            </a:pPr>
            <a:r>
              <a:rPr kumimoji="1" lang="zh-CN" altLang="en-US" b="1" dirty="0">
                <a:solidFill>
                  <a:schemeClr val="accent6"/>
                </a:solidFill>
              </a:rPr>
              <a:t>误差函数</a:t>
            </a:r>
            <a:r>
              <a:rPr kumimoji="1" lang="zh-CN" altLang="en-US" dirty="0">
                <a:solidFill>
                  <a:schemeClr val="accent6"/>
                </a:solidFill>
              </a:rPr>
              <a:t>：</a:t>
            </a:r>
            <a:r>
              <a:rPr lang="zh-CN" altLang="en-US" dirty="0"/>
              <a:t>期望输出与真实输出的差别，误差越小，匹配程度越高。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98E4D92-BD61-4987-AD6E-4B96FA2F66D4}"/>
                  </a:ext>
                </a:extLst>
              </p:cNvPr>
              <p:cNvSpPr txBox="1"/>
              <p:nvPr/>
            </p:nvSpPr>
            <p:spPr>
              <a:xfrm>
                <a:off x="661282" y="1552998"/>
                <a:ext cx="805714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dirty="0">
                    <a:solidFill>
                      <a:schemeClr val="tx1"/>
                    </a:solidFill>
                    <a:effectLst/>
                  </a:rPr>
                  <a:t>单个样本误差：</a:t>
                </a:r>
                <a:r>
                  <a:rPr lang="zh-CN" altLang="zh-CN" dirty="0">
                    <a:solidFill>
                      <a:schemeClr val="tx1"/>
                    </a:solidFill>
                    <a:effectLst/>
                  </a:rPr>
                  <a:t>训练样本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x</m:t>
                    </m:r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zh-CN" dirty="0">
                    <a:solidFill>
                      <a:schemeClr val="tx1"/>
                    </a:solidFill>
                    <a:effectLst/>
                  </a:rPr>
                  <a:t>标签值</a:t>
                </a:r>
                <a14:m>
                  <m:oMath xmlns:m="http://schemas.openxmlformats.org/officeDocument/2006/math">
                    <m:r>
                      <a:rPr lang="zh-CN" altLang="zh-CN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𝑦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及</m:t>
                    </m:r>
                  </m:oMath>
                </a14:m>
                <a:r>
                  <a:rPr lang="zh-CN" altLang="zh-CN" dirty="0">
                    <a:solidFill>
                      <a:schemeClr val="tx1"/>
                    </a:solidFill>
                    <a:effectLst/>
                  </a:rPr>
                  <a:t>预测输出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zh-CN" dirty="0">
                    <a:solidFill>
                      <a:schemeClr val="tx1"/>
                    </a:solidFill>
                    <a:effectLst/>
                  </a:rPr>
                  <a:t>单个训练样本</a:t>
                </a:r>
                <a:endParaRPr lang="en-US" altLang="zh-CN" dirty="0">
                  <a:solidFill>
                    <a:schemeClr val="tx1"/>
                  </a:solidFill>
                  <a:effectLst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zh-CN" dirty="0">
                    <a:solidFill>
                      <a:schemeClr val="tx1"/>
                    </a:solidFill>
                    <a:effectLst/>
                  </a:rPr>
                  <a:t>的误差</a:t>
                </a:r>
                <a:r>
                  <a:rPr lang="zh-CN" altLang="en-US" dirty="0">
                    <a:solidFill>
                      <a:schemeClr val="tx1"/>
                    </a:solidFill>
                    <a:effectLst/>
                  </a:rPr>
                  <a:t>：</a:t>
                </a:r>
                <a:endParaRPr lang="en-US" altLang="zh-CN" dirty="0">
                  <a:solidFill>
                    <a:srgbClr val="C00000"/>
                  </a:solidFill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98E4D92-BD61-4987-AD6E-4B96FA2F66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82" y="1552998"/>
                <a:ext cx="8057147" cy="646331"/>
              </a:xfrm>
              <a:prstGeom prst="rect">
                <a:avLst/>
              </a:prstGeom>
              <a:blipFill>
                <a:blip r:embed="rId2"/>
                <a:stretch>
                  <a:fillRect l="-454" t="-4717" b="-15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0E2F6E3-449C-461C-BAF4-A10879FE2B8E}"/>
                  </a:ext>
                </a:extLst>
              </p:cNvPr>
              <p:cNvSpPr txBox="1"/>
              <p:nvPr/>
            </p:nvSpPr>
            <p:spPr>
              <a:xfrm>
                <a:off x="618591" y="2441962"/>
                <a:ext cx="7559713" cy="7368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Font typeface="Wingdings" panose="05000000000000000000" pitchFamily="2" charset="2"/>
                  <a:buChar char="n"/>
                </a:pPr>
                <a:r>
                  <a:rPr lang="zh-CN" altLang="en-US" dirty="0">
                    <a:solidFill>
                      <a:schemeClr val="tx1"/>
                    </a:solidFill>
                    <a:effectLst/>
                  </a:rPr>
                  <a:t>多个样本误差：</a:t>
                </a:r>
                <a:r>
                  <a:rPr lang="zh-CN" altLang="zh-CN" dirty="0">
                    <a:solidFill>
                      <a:schemeClr val="tx1"/>
                    </a:solidFill>
                    <a:effectLst/>
                  </a:rPr>
                  <a:t>训练样本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zh-CN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effectLst/>
                  </a:rPr>
                  <a:t>，</a:t>
                </a:r>
                <a:r>
                  <a:rPr lang="zh-CN" altLang="zh-CN" dirty="0">
                    <a:solidFill>
                      <a:schemeClr val="tx1"/>
                    </a:solidFill>
                    <a:effectLst/>
                  </a:rPr>
                  <a:t>标签值</a:t>
                </a:r>
                <a:r>
                  <a:rPr lang="zh-CN" altLang="en-US" dirty="0">
                    <a:solidFill>
                      <a:schemeClr val="tx1"/>
                    </a:solidFill>
                    <a:effectLst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zh-CN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effectLst/>
                  </a:rPr>
                  <a:t>及</a:t>
                </a:r>
                <a:r>
                  <a:rPr lang="zh-CN" altLang="zh-CN" dirty="0">
                    <a:solidFill>
                      <a:schemeClr val="tx1"/>
                    </a:solidFill>
                    <a:effectLst/>
                  </a:rPr>
                  <a:t>预测输出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i="1" smtClean="0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zh-CN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effectLst/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i="1"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effectLst/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，</a:t>
                </a:r>
                <a:r>
                  <a:rPr lang="zh-CN" altLang="zh-CN" dirty="0">
                    <a:solidFill>
                      <a:schemeClr val="tx1"/>
                    </a:solidFill>
                    <a:effectLst/>
                  </a:rPr>
                  <a:t>优化计算的目标函数定义为：</a:t>
                </a:r>
                <a:endParaRPr lang="en-US" altLang="zh-CN" dirty="0">
                  <a:solidFill>
                    <a:schemeClr val="tx1"/>
                  </a:solidFill>
                  <a:effectLst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E0E2F6E3-449C-461C-BAF4-A10879FE2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591" y="2441962"/>
                <a:ext cx="7559713" cy="736805"/>
              </a:xfrm>
              <a:prstGeom prst="rect">
                <a:avLst/>
              </a:prstGeom>
              <a:blipFill>
                <a:blip r:embed="rId3"/>
                <a:stretch>
                  <a:fillRect l="-483" b="-1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图片 23">
            <a:extLst>
              <a:ext uri="{FF2B5EF4-FFF2-40B4-BE49-F238E27FC236}">
                <a16:creationId xmlns:a16="http://schemas.microsoft.com/office/drawing/2014/main" id="{C6CDD9EF-D1FD-49B6-8E39-A5CA579B94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9093" y="1256211"/>
            <a:ext cx="1864979" cy="15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E07F312D-9C62-4B9E-9774-88B8D1220B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878" y="1325492"/>
            <a:ext cx="1809456" cy="15042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3252A40-513B-49AF-8447-C3E1DB674423}"/>
              </a:ext>
            </a:extLst>
          </p:cNvPr>
          <p:cNvSpPr/>
          <p:nvPr/>
        </p:nvSpPr>
        <p:spPr>
          <a:xfrm>
            <a:off x="453192" y="4679589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accent6"/>
                </a:solidFill>
              </a:rPr>
              <a:t>最小二乘估计</a:t>
            </a:r>
            <a:endParaRPr lang="zh-CN" altLang="en-US" dirty="0"/>
          </a:p>
        </p:txBody>
      </p:sp>
      <p:pic>
        <p:nvPicPr>
          <p:cNvPr id="27" name="图片 2">
            <a:extLst>
              <a:ext uri="{FF2B5EF4-FFF2-40B4-BE49-F238E27FC236}">
                <a16:creationId xmlns:a16="http://schemas.microsoft.com/office/drawing/2014/main" id="{1854C3AA-DD69-409E-BCCD-A8709B86A3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878" y="3914213"/>
            <a:ext cx="1805819" cy="150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图片 4">
            <a:extLst>
              <a:ext uri="{FF2B5EF4-FFF2-40B4-BE49-F238E27FC236}">
                <a16:creationId xmlns:a16="http://schemas.microsoft.com/office/drawing/2014/main" id="{D367F6C9-B365-49C1-9CB7-3F3E5E8A52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1070" y="3845510"/>
            <a:ext cx="1882827" cy="150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F449616-6BF9-41A2-A4AD-C300CBF6D28C}"/>
                  </a:ext>
                </a:extLst>
              </p:cNvPr>
              <p:cNvSpPr/>
              <p:nvPr/>
            </p:nvSpPr>
            <p:spPr>
              <a:xfrm>
                <a:off x="8973512" y="5299450"/>
                <a:ext cx="42376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F449616-6BF9-41A2-A4AD-C300CBF6D2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3512" y="5299450"/>
                <a:ext cx="423769" cy="369332"/>
              </a:xfrm>
              <a:prstGeom prst="rect">
                <a:avLst/>
              </a:prstGeom>
              <a:blipFill>
                <a:blip r:embed="rId7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8672AACB-6C62-43C0-8A2F-B5E1286F1FB8}"/>
                  </a:ext>
                </a:extLst>
              </p:cNvPr>
              <p:cNvSpPr/>
              <p:nvPr/>
            </p:nvSpPr>
            <p:spPr>
              <a:xfrm>
                <a:off x="10881582" y="5299450"/>
                <a:ext cx="4290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CN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8672AACB-6C62-43C0-8A2F-B5E1286F1F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81582" y="5299450"/>
                <a:ext cx="429092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CAFDC1F6-317A-44E5-9939-D0EF11A0DE84}"/>
              </a:ext>
            </a:extLst>
          </p:cNvPr>
          <p:cNvSpPr/>
          <p:nvPr/>
        </p:nvSpPr>
        <p:spPr>
          <a:xfrm>
            <a:off x="658505" y="5121440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基本思想：误差最小化</a:t>
            </a:r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60300B8E-37E6-4033-BE56-8D58ED9D060E}"/>
              </a:ext>
            </a:extLst>
          </p:cNvPr>
          <p:cNvSpPr/>
          <p:nvPr/>
        </p:nvSpPr>
        <p:spPr bwMode="auto">
          <a:xfrm>
            <a:off x="3230832" y="5180106"/>
            <a:ext cx="431322" cy="252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8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Verdana" panose="020B0604030504040204" pitchFamily="34" charset="0"/>
              <a:ea typeface="方正隶书简体" pitchFamily="65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E4F83396-5F54-42AE-B407-AE38D63CA050}"/>
              </a:ext>
            </a:extLst>
          </p:cNvPr>
          <p:cNvSpPr/>
          <p:nvPr/>
        </p:nvSpPr>
        <p:spPr>
          <a:xfrm>
            <a:off x="3732964" y="5121440"/>
            <a:ext cx="42655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最优参数向量取值对应的整体误差最小</a:t>
            </a:r>
          </a:p>
        </p:txBody>
      </p:sp>
      <p:sp>
        <p:nvSpPr>
          <p:cNvPr id="31" name="箭头: 右 30">
            <a:extLst>
              <a:ext uri="{FF2B5EF4-FFF2-40B4-BE49-F238E27FC236}">
                <a16:creationId xmlns:a16="http://schemas.microsoft.com/office/drawing/2014/main" id="{BDF3C32D-278D-4E9E-A825-E93B61211410}"/>
              </a:ext>
            </a:extLst>
          </p:cNvPr>
          <p:cNvSpPr/>
          <p:nvPr/>
        </p:nvSpPr>
        <p:spPr bwMode="auto">
          <a:xfrm>
            <a:off x="1840450" y="5714630"/>
            <a:ext cx="431322" cy="252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8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Verdana" panose="020B0604030504040204" pitchFamily="34" charset="0"/>
              <a:ea typeface="方正隶书简体" pitchFamily="65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DB74B8B-69E6-4AF8-9009-C38980ED07AD}"/>
                  </a:ext>
                </a:extLst>
              </p:cNvPr>
              <p:cNvSpPr/>
              <p:nvPr/>
            </p:nvSpPr>
            <p:spPr>
              <a:xfrm>
                <a:off x="2311393" y="5601040"/>
                <a:ext cx="4535985" cy="458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arg</m:t>
                      </m:r>
                      <m:func>
                        <m:func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lim>
                          </m:limLow>
                        </m:fName>
                        <m:e>
                          <m:r>
                            <a:rPr lang="en-US" altLang="zh-CN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func>
                      <m:d>
                        <m:d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</m:d>
                      <m:r>
                        <a:rPr lang="en-US" altLang="zh-CN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arg</m:t>
                      </m:r>
                      <m:func>
                        <m:func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CN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lim>
                          </m:limLow>
                        </m:fName>
                        <m:e>
                          <m:sSup>
                            <m:sSupPr>
                              <m:ctrlPr>
                                <a:rPr lang="zh-CN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  <m:r>
                                    <a:rPr lang="en-US" altLang="zh-CN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CN" b="1" i="0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𝐗</m:t>
                                  </m:r>
                                  <m:r>
                                    <a:rPr lang="en-US" altLang="zh-CN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d>
                            <m:dPr>
                              <m:ctrlPr>
                                <a:rPr lang="zh-CN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lang="en-US" altLang="zh-CN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1" i="0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𝐗</m:t>
                              </m:r>
                              <m:r>
                                <a:rPr lang="en-US" altLang="zh-CN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DB74B8B-69E6-4AF8-9009-C38980ED07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11393" y="5601040"/>
                <a:ext cx="4535985" cy="4583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FF8DE34-A881-4FF0-B83A-0D7063B7DA07}"/>
                  </a:ext>
                </a:extLst>
              </p:cNvPr>
              <p:cNvSpPr/>
              <p:nvPr/>
            </p:nvSpPr>
            <p:spPr>
              <a:xfrm>
                <a:off x="1490231" y="3128589"/>
                <a:ext cx="4915000" cy="4596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𝐽</m:t>
                    </m:r>
                    <m:d>
                      <m:dPr>
                        <m:ctrlPr>
                          <a:rPr lang="zh-CN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  <m:r>
                      <a:rPr lang="en-US" altLang="zh-CN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m:rPr>
                            <m:sty m:val="p"/>
                          </m:rPr>
                          <a:rPr lang="en-US" altLang="zh-CN" b="0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sup>
                      <m:e>
                        <m:sSup>
                          <m:sSupPr>
                            <m:ctrlPr>
                              <a:rPr lang="zh-CN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i="1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zh-CN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i="1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>
                                            <a:solidFill>
                                              <a:srgbClr val="C0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altLang="zh-CN" dirty="0">
                    <a:solidFill>
                      <a:srgbClr val="C00000"/>
                    </a:solidFill>
                  </a:rPr>
                  <a:t>=</a:t>
                </a:r>
                <a:r>
                  <a:rPr lang="zh-CN" altLang="zh-CN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𝐲</m:t>
                            </m:r>
                            <m:r>
                              <a:rPr lang="en-US" altLang="zh-CN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0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𝐗</m:t>
                            </m:r>
                            <m:r>
                              <a:rPr lang="en-US" altLang="zh-CN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</m:d>
                      </m:e>
                      <m:sup>
                        <m:r>
                          <a:rPr lang="en-US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d>
                      <m:dPr>
                        <m:ctrlPr>
                          <a:rPr lang="zh-CN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US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1" i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𝐗</m:t>
                        </m:r>
                        <m:r>
                          <a:rPr lang="en-US" altLang="zh-CN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AFF8DE34-A881-4FF0-B83A-0D7063B7D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90231" y="3128589"/>
                <a:ext cx="4915000" cy="459678"/>
              </a:xfrm>
              <a:prstGeom prst="rect">
                <a:avLst/>
              </a:prstGeom>
              <a:blipFill>
                <a:blip r:embed="rId10"/>
                <a:stretch>
                  <a:fillRect l="-248" t="-78947" b="-144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66F3D80-6DEA-46A7-A32E-D2100657916D}"/>
                  </a:ext>
                </a:extLst>
              </p:cNvPr>
              <p:cNvSpPr/>
              <p:nvPr/>
            </p:nvSpPr>
            <p:spPr>
              <a:xfrm>
                <a:off x="992466" y="3692294"/>
                <a:ext cx="383322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zh-CN" dirty="0"/>
                  <a:t>其中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𝑿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=(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zh-CN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dirty="0"/>
                  <a:t>样本向量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966F3D80-6DEA-46A7-A32E-D210065791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2466" y="3692294"/>
                <a:ext cx="3833229" cy="369332"/>
              </a:xfrm>
              <a:prstGeom prst="rect">
                <a:avLst/>
              </a:prstGeom>
              <a:blipFill>
                <a:blip r:embed="rId11"/>
                <a:stretch>
                  <a:fillRect l="-1431" t="-8333" r="-795" b="-2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>
            <a:extLst>
              <a:ext uri="{FF2B5EF4-FFF2-40B4-BE49-F238E27FC236}">
                <a16:creationId xmlns:a16="http://schemas.microsoft.com/office/drawing/2014/main" id="{8C6C8A3B-1286-4838-86A5-049118991A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905000" y="2055335"/>
            <a:ext cx="1682642" cy="384081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24D1BB4B-CE23-4E8D-A7BB-314CDF192AB5}"/>
              </a:ext>
            </a:extLst>
          </p:cNvPr>
          <p:cNvGrpSpPr/>
          <p:nvPr/>
        </p:nvGrpSpPr>
        <p:grpSpPr>
          <a:xfrm>
            <a:off x="992466" y="4185759"/>
            <a:ext cx="3721242" cy="472071"/>
            <a:chOff x="3943206" y="2031039"/>
            <a:chExt cx="3721242" cy="472071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F34F090-5623-4954-B036-6860B7DEF6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657857" y="2031039"/>
              <a:ext cx="3006591" cy="472071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67CDA389-2503-4CFB-85F4-1A99345CC02B}"/>
                </a:ext>
              </a:extLst>
            </p:cNvPr>
            <p:cNvSpPr txBox="1"/>
            <p:nvPr/>
          </p:nvSpPr>
          <p:spPr>
            <a:xfrm>
              <a:off x="3943206" y="2059299"/>
              <a:ext cx="41637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即：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055814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D3A84B-BC3D-4AE8-99B7-EA0F9092F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BB01A15-FC55-4777-8BAB-6AEF3956518A}" type="datetime1">
              <a:rPr lang="zh-CN" altLang="en-US" smtClean="0"/>
              <a:t>2020/10/9</a:t>
            </a:fld>
            <a:endParaRPr lang="en-US" altLang="zh-CN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1BC67D-1FE1-4ED5-8701-B7B3394FBCB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B61DEBF-5384-498E-A8A8-3C8FE3B40709}" type="slidenum">
              <a:rPr lang="en-US" altLang="zh-CN" smtClean="0"/>
              <a:t>11</a:t>
            </a:fld>
            <a:endParaRPr lang="en-US" altLang="zh-CN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F54D45-B36D-4EA3-B4B0-0B7E668A1387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6470650"/>
            <a:ext cx="5399088" cy="3048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/>
              <a:t>SIGNAL ANALYSIS AND PROCESSING</a:t>
            </a:r>
          </a:p>
        </p:txBody>
      </p:sp>
      <p:pic>
        <p:nvPicPr>
          <p:cNvPr id="10" name="图片 9" descr="ws_9E77.tmp">
            <a:extLst>
              <a:ext uri="{FF2B5EF4-FFF2-40B4-BE49-F238E27FC236}">
                <a16:creationId xmlns:a16="http://schemas.microsoft.com/office/drawing/2014/main" id="{47BD87F8-5593-4368-8D49-F9D8541D4493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15380" y="2950801"/>
            <a:ext cx="2821285" cy="635914"/>
          </a:xfrm>
          <a:prstGeom prst="rect">
            <a:avLst/>
          </a:prstGeom>
        </p:spPr>
      </p:pic>
      <p:sp>
        <p:nvSpPr>
          <p:cNvPr id="11" name="TextBox 34">
            <a:extLst>
              <a:ext uri="{FF2B5EF4-FFF2-40B4-BE49-F238E27FC236}">
                <a16:creationId xmlns:a16="http://schemas.microsoft.com/office/drawing/2014/main" id="{6455E662-4A85-4901-A1F1-588C0B01BCED}"/>
              </a:ext>
            </a:extLst>
          </p:cNvPr>
          <p:cNvSpPr txBox="1"/>
          <p:nvPr/>
        </p:nvSpPr>
        <p:spPr>
          <a:xfrm>
            <a:off x="572177" y="3103188"/>
            <a:ext cx="343203" cy="27783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10"/>
              </a:lnSpc>
            </a:pPr>
            <a:r>
              <a:rPr lang="zh-CN" altLang="en-US" sz="2196" dirty="0">
                <a:solidFill>
                  <a:srgbClr val="000000"/>
                </a:solidFill>
                <a:latin typeface="微软雅黑"/>
              </a:rPr>
              <a:t>对</a:t>
            </a:r>
          </a:p>
        </p:txBody>
      </p:sp>
      <p:sp>
        <p:nvSpPr>
          <p:cNvPr id="12" name="TextBox 35">
            <a:extLst>
              <a:ext uri="{FF2B5EF4-FFF2-40B4-BE49-F238E27FC236}">
                <a16:creationId xmlns:a16="http://schemas.microsoft.com/office/drawing/2014/main" id="{45ACDDEA-A7E7-46E3-83B6-5729FF897013}"/>
              </a:ext>
            </a:extLst>
          </p:cNvPr>
          <p:cNvSpPr txBox="1"/>
          <p:nvPr/>
        </p:nvSpPr>
        <p:spPr>
          <a:xfrm>
            <a:off x="3827358" y="3133101"/>
            <a:ext cx="2821285" cy="277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13"/>
              </a:lnSpc>
            </a:pPr>
            <a:r>
              <a:rPr lang="zh-CN" altLang="en-US" sz="2198" b="1" dirty="0">
                <a:solidFill>
                  <a:srgbClr val="FF0000"/>
                </a:solidFill>
                <a:latin typeface="微软雅黑"/>
              </a:rPr>
              <a:t>进行最小二乘参数估计</a:t>
            </a:r>
          </a:p>
        </p:txBody>
      </p:sp>
      <p:pic>
        <p:nvPicPr>
          <p:cNvPr id="13" name="图片 12" descr="ws_9E76.tmp">
            <a:extLst>
              <a:ext uri="{FF2B5EF4-FFF2-40B4-BE49-F238E27FC236}">
                <a16:creationId xmlns:a16="http://schemas.microsoft.com/office/drawing/2014/main" id="{F7784084-1EFF-4B34-828B-A2C05FB41C6C}"/>
              </a:ext>
            </a:extLst>
          </p:cNvPr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30417" y="1544544"/>
            <a:ext cx="3603285" cy="1371144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94B7D5DB-B47A-4856-91FD-8221820894EA}"/>
              </a:ext>
            </a:extLst>
          </p:cNvPr>
          <p:cNvSpPr/>
          <p:nvPr/>
        </p:nvSpPr>
        <p:spPr>
          <a:xfrm>
            <a:off x="448591" y="1078198"/>
            <a:ext cx="3005951" cy="4663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3073"/>
              </a:lnSpc>
              <a:tabLst>
                <a:tab pos="800100" algn="l"/>
                <a:tab pos="2844800" algn="l"/>
                <a:tab pos="3822700" algn="l"/>
              </a:tabLst>
              <a:defRPr/>
            </a:pPr>
            <a:r>
              <a:rPr lang="zh-CN" altLang="en-US" sz="2196" dirty="0">
                <a:solidFill>
                  <a:srgbClr val="000000"/>
                </a:solidFill>
                <a:latin typeface="微软雅黑"/>
              </a:rPr>
              <a:t>令均方误差最小化，有</a:t>
            </a: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9EE4697-1493-419B-A3BB-81F5EC9B140B}"/>
              </a:ext>
            </a:extLst>
          </p:cNvPr>
          <p:cNvGrpSpPr/>
          <p:nvPr/>
        </p:nvGrpSpPr>
        <p:grpSpPr>
          <a:xfrm>
            <a:off x="572177" y="3739213"/>
            <a:ext cx="5523823" cy="2292887"/>
            <a:chOff x="2239975" y="1289308"/>
            <a:chExt cx="6230925" cy="2474763"/>
          </a:xfrm>
        </p:grpSpPr>
        <p:sp>
          <p:nvSpPr>
            <p:cNvPr id="16" name="任意多边形 1">
              <a:extLst>
                <a:ext uri="{FF2B5EF4-FFF2-40B4-BE49-F238E27FC236}">
                  <a16:creationId xmlns:a16="http://schemas.microsoft.com/office/drawing/2014/main" id="{4AE54C65-BF08-4E9A-89CE-6EF585818804}"/>
                </a:ext>
              </a:extLst>
            </p:cNvPr>
            <p:cNvSpPr/>
            <p:nvPr/>
          </p:nvSpPr>
          <p:spPr>
            <a:xfrm>
              <a:off x="3366910" y="2735619"/>
              <a:ext cx="5095540" cy="1"/>
            </a:xfrm>
            <a:custGeom>
              <a:avLst/>
              <a:gdLst/>
              <a:ahLst/>
              <a:cxnLst/>
              <a:rect l="0" t="0" r="0" b="0"/>
              <a:pathLst>
                <a:path w="5095540" h="1">
                  <a:moveTo>
                    <a:pt x="0" y="0"/>
                  </a:moveTo>
                  <a:lnTo>
                    <a:pt x="5095539" y="0"/>
                  </a:lnTo>
                </a:path>
              </a:pathLst>
            </a:custGeom>
            <a:ln w="254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任意多边形 2">
              <a:extLst>
                <a:ext uri="{FF2B5EF4-FFF2-40B4-BE49-F238E27FC236}">
                  <a16:creationId xmlns:a16="http://schemas.microsoft.com/office/drawing/2014/main" id="{CBD7637E-273F-4716-B552-BFFC7105A42C}"/>
                </a:ext>
              </a:extLst>
            </p:cNvPr>
            <p:cNvSpPr/>
            <p:nvPr/>
          </p:nvSpPr>
          <p:spPr>
            <a:xfrm>
              <a:off x="3366878" y="3686595"/>
              <a:ext cx="4484151" cy="1"/>
            </a:xfrm>
            <a:custGeom>
              <a:avLst/>
              <a:gdLst/>
              <a:ahLst/>
              <a:cxnLst/>
              <a:rect l="0" t="0" r="0" b="0"/>
              <a:pathLst>
                <a:path w="4484151" h="1">
                  <a:moveTo>
                    <a:pt x="0" y="0"/>
                  </a:moveTo>
                  <a:lnTo>
                    <a:pt x="4484150" y="0"/>
                  </a:lnTo>
                </a:path>
              </a:pathLst>
            </a:custGeom>
            <a:ln w="254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 3">
              <a:extLst>
                <a:ext uri="{FF2B5EF4-FFF2-40B4-BE49-F238E27FC236}">
                  <a16:creationId xmlns:a16="http://schemas.microsoft.com/office/drawing/2014/main" id="{B6D45321-80CE-4112-9CA0-92DF0E63A0E3}"/>
                </a:ext>
              </a:extLst>
            </p:cNvPr>
            <p:cNvSpPr/>
            <p:nvPr/>
          </p:nvSpPr>
          <p:spPr>
            <a:xfrm>
              <a:off x="3253797" y="1528859"/>
              <a:ext cx="194915" cy="69333"/>
            </a:xfrm>
            <a:custGeom>
              <a:avLst/>
              <a:gdLst/>
              <a:ahLst/>
              <a:cxnLst/>
              <a:rect l="0" t="0" r="0" b="0"/>
              <a:pathLst>
                <a:path w="194915" h="69333">
                  <a:moveTo>
                    <a:pt x="0" y="0"/>
                  </a:moveTo>
                  <a:lnTo>
                    <a:pt x="194914" y="0"/>
                  </a:lnTo>
                  <a:lnTo>
                    <a:pt x="194914" y="69332"/>
                  </a:lnTo>
                  <a:lnTo>
                    <a:pt x="0" y="69332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 4">
              <a:extLst>
                <a:ext uri="{FF2B5EF4-FFF2-40B4-BE49-F238E27FC236}">
                  <a16:creationId xmlns:a16="http://schemas.microsoft.com/office/drawing/2014/main" id="{97F0C70B-8E54-4D4D-99F5-D8736A935C78}"/>
                </a:ext>
              </a:extLst>
            </p:cNvPr>
            <p:cNvSpPr/>
            <p:nvPr/>
          </p:nvSpPr>
          <p:spPr>
            <a:xfrm>
              <a:off x="4044289" y="1526144"/>
              <a:ext cx="105559" cy="67702"/>
            </a:xfrm>
            <a:custGeom>
              <a:avLst/>
              <a:gdLst/>
              <a:ahLst/>
              <a:cxnLst/>
              <a:rect l="0" t="0" r="0" b="0"/>
              <a:pathLst>
                <a:path w="105559" h="67702">
                  <a:moveTo>
                    <a:pt x="0" y="0"/>
                  </a:moveTo>
                  <a:lnTo>
                    <a:pt x="105558" y="0"/>
                  </a:lnTo>
                  <a:lnTo>
                    <a:pt x="105558" y="67701"/>
                  </a:lnTo>
                  <a:lnTo>
                    <a:pt x="0" y="67701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0" name="图片 19" descr="ws_A137.tmp">
              <a:extLst>
                <a:ext uri="{FF2B5EF4-FFF2-40B4-BE49-F238E27FC236}">
                  <a16:creationId xmlns:a16="http://schemas.microsoft.com/office/drawing/2014/main" id="{37CBB1E1-051E-43B3-9194-665346F0B316}"/>
                </a:ext>
              </a:extLst>
            </p:cNvPr>
            <p:cNvPicPr>
              <a:picLocks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238500" y="1371600"/>
              <a:ext cx="228600" cy="165100"/>
            </a:xfrm>
            <a:prstGeom prst="rect">
              <a:avLst/>
            </a:prstGeom>
          </p:spPr>
        </p:pic>
        <p:pic>
          <p:nvPicPr>
            <p:cNvPr id="21" name="图片 20" descr="ws_A138.tmp">
              <a:extLst>
                <a:ext uri="{FF2B5EF4-FFF2-40B4-BE49-F238E27FC236}">
                  <a16:creationId xmlns:a16="http://schemas.microsoft.com/office/drawing/2014/main" id="{5FE4BF66-5493-47DA-A216-052899E54E49}"/>
                </a:ext>
              </a:extLst>
            </p:cNvPr>
            <p:cNvPicPr>
              <a:picLocks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25900" y="1308100"/>
              <a:ext cx="139700" cy="228600"/>
            </a:xfrm>
            <a:prstGeom prst="rect">
              <a:avLst/>
            </a:prstGeom>
          </p:spPr>
        </p:pic>
        <p:pic>
          <p:nvPicPr>
            <p:cNvPr id="22" name="图片 21" descr="ws_A148.tmp">
              <a:extLst>
                <a:ext uri="{FF2B5EF4-FFF2-40B4-BE49-F238E27FC236}">
                  <a16:creationId xmlns:a16="http://schemas.microsoft.com/office/drawing/2014/main" id="{D1D054AF-E2CA-46A8-95B1-9D787633EEC0}"/>
                </a:ext>
              </a:extLst>
            </p:cNvPr>
            <p:cNvPicPr>
              <a:picLocks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52800" y="1816100"/>
              <a:ext cx="5118100" cy="914400"/>
            </a:xfrm>
            <a:prstGeom prst="rect">
              <a:avLst/>
            </a:prstGeom>
          </p:spPr>
        </p:pic>
        <p:pic>
          <p:nvPicPr>
            <p:cNvPr id="23" name="图片 22" descr="ws_A149.tmp">
              <a:extLst>
                <a:ext uri="{FF2B5EF4-FFF2-40B4-BE49-F238E27FC236}">
                  <a16:creationId xmlns:a16="http://schemas.microsoft.com/office/drawing/2014/main" id="{8306C2B8-322D-4ACE-BC0F-2EB0A5646141}"/>
                </a:ext>
              </a:extLst>
            </p:cNvPr>
            <p:cNvPicPr>
              <a:picLocks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42529" y="2836971"/>
              <a:ext cx="4508500" cy="927100"/>
            </a:xfrm>
            <a:prstGeom prst="rect">
              <a:avLst/>
            </a:prstGeom>
          </p:spPr>
        </p:pic>
        <p:sp>
          <p:nvSpPr>
            <p:cNvPr id="24" name="TextBox 36">
              <a:extLst>
                <a:ext uri="{FF2B5EF4-FFF2-40B4-BE49-F238E27FC236}">
                  <a16:creationId xmlns:a16="http://schemas.microsoft.com/office/drawing/2014/main" id="{58257DA9-350D-407D-90D4-245038C2EFE1}"/>
                </a:ext>
              </a:extLst>
            </p:cNvPr>
            <p:cNvSpPr txBox="1"/>
            <p:nvPr/>
          </p:nvSpPr>
          <p:spPr>
            <a:xfrm>
              <a:off x="2239975" y="1289308"/>
              <a:ext cx="923330" cy="304186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>
                <a:lnSpc>
                  <a:spcPts val="2309"/>
                </a:lnSpc>
              </a:pPr>
              <a:r>
                <a:rPr lang="zh-CN" altLang="en-US" sz="2402" dirty="0">
                  <a:solidFill>
                    <a:srgbClr val="000000"/>
                  </a:solidFill>
                  <a:latin typeface="微软雅黑"/>
                </a:rPr>
                <a:t>分别对</a:t>
              </a:r>
            </a:p>
          </p:txBody>
        </p:sp>
        <p:sp>
          <p:nvSpPr>
            <p:cNvPr id="25" name="TextBox 37">
              <a:extLst>
                <a:ext uri="{FF2B5EF4-FFF2-40B4-BE49-F238E27FC236}">
                  <a16:creationId xmlns:a16="http://schemas.microsoft.com/office/drawing/2014/main" id="{53630774-DC08-4EB6-97B6-EBBDE9B5404D}"/>
                </a:ext>
              </a:extLst>
            </p:cNvPr>
            <p:cNvSpPr txBox="1"/>
            <p:nvPr/>
          </p:nvSpPr>
          <p:spPr>
            <a:xfrm>
              <a:off x="3585973" y="1289308"/>
              <a:ext cx="307777" cy="304186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>
                <a:lnSpc>
                  <a:spcPts val="2309"/>
                </a:lnSpc>
              </a:pPr>
              <a:r>
                <a:rPr lang="zh-CN" altLang="en-US" sz="2402">
                  <a:solidFill>
                    <a:srgbClr val="000000"/>
                  </a:solidFill>
                  <a:latin typeface="微软雅黑"/>
                </a:rPr>
                <a:t>和</a:t>
              </a:r>
            </a:p>
          </p:txBody>
        </p:sp>
        <p:sp>
          <p:nvSpPr>
            <p:cNvPr id="26" name="TextBox 38">
              <a:extLst>
                <a:ext uri="{FF2B5EF4-FFF2-40B4-BE49-F238E27FC236}">
                  <a16:creationId xmlns:a16="http://schemas.microsoft.com/office/drawing/2014/main" id="{62B3DF65-A092-4E65-BA98-7E967A5D1641}"/>
                </a:ext>
              </a:extLst>
            </p:cNvPr>
            <p:cNvSpPr txBox="1"/>
            <p:nvPr/>
          </p:nvSpPr>
          <p:spPr>
            <a:xfrm>
              <a:off x="4323588" y="1289308"/>
              <a:ext cx="923330" cy="304186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>
                <a:lnSpc>
                  <a:spcPts val="2309"/>
                </a:lnSpc>
              </a:pPr>
              <a:r>
                <a:rPr lang="zh-CN" altLang="en-US" sz="2402" dirty="0">
                  <a:solidFill>
                    <a:srgbClr val="000000"/>
                  </a:solidFill>
                  <a:latin typeface="微软雅黑"/>
                </a:rPr>
                <a:t>求导：</a:t>
              </a:r>
            </a:p>
          </p:txBody>
        </p:sp>
      </p:grpSp>
      <p:sp>
        <p:nvSpPr>
          <p:cNvPr id="27" name="TextBox 39">
            <a:extLst>
              <a:ext uri="{FF2B5EF4-FFF2-40B4-BE49-F238E27FC236}">
                <a16:creationId xmlns:a16="http://schemas.microsoft.com/office/drawing/2014/main" id="{BAB0A62F-DB8D-4C69-AE0E-D5AF643048A2}"/>
              </a:ext>
            </a:extLst>
          </p:cNvPr>
          <p:cNvSpPr txBox="1"/>
          <p:nvPr/>
        </p:nvSpPr>
        <p:spPr>
          <a:xfrm>
            <a:off x="6906186" y="1243121"/>
            <a:ext cx="5168081" cy="36163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909"/>
              </a:lnSpc>
            </a:pP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令导数为 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</a:rPr>
              <a:t>0, 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得到闭式</a:t>
            </a:r>
            <a:r>
              <a:rPr lang="en-US" altLang="zh-CN" sz="2400" dirty="0">
                <a:solidFill>
                  <a:srgbClr val="000000"/>
                </a:solidFill>
                <a:latin typeface="Times New Roman"/>
              </a:rPr>
              <a:t>(closed-form)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解：</a:t>
            </a:r>
          </a:p>
        </p:txBody>
      </p:sp>
      <p:pic>
        <p:nvPicPr>
          <p:cNvPr id="28" name="图片 27" descr="ws_A14A.tmp">
            <a:extLst>
              <a:ext uri="{FF2B5EF4-FFF2-40B4-BE49-F238E27FC236}">
                <a16:creationId xmlns:a16="http://schemas.microsoft.com/office/drawing/2014/main" id="{9707F015-5305-43E2-B3EA-8C3B1A37E1EC}"/>
              </a:ext>
            </a:extLst>
          </p:cNvPr>
          <p:cNvPicPr>
            <a:picLocks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717669" y="2062715"/>
            <a:ext cx="3251200" cy="1524000"/>
          </a:xfrm>
          <a:prstGeom prst="rect">
            <a:avLst/>
          </a:prstGeom>
        </p:spPr>
      </p:pic>
      <p:pic>
        <p:nvPicPr>
          <p:cNvPr id="29" name="图片 28" descr="ws_A14B.tmp">
            <a:extLst>
              <a:ext uri="{FF2B5EF4-FFF2-40B4-BE49-F238E27FC236}">
                <a16:creationId xmlns:a16="http://schemas.microsoft.com/office/drawing/2014/main" id="{D7C88C22-7F74-4695-8010-E113810847D9}"/>
              </a:ext>
            </a:extLst>
          </p:cNvPr>
          <p:cNvPicPr>
            <a:picLocks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857727" y="4140993"/>
            <a:ext cx="2527300" cy="647700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58EC7B90-E23E-4F81-B5E4-8A272167FB1E}"/>
              </a:ext>
            </a:extLst>
          </p:cNvPr>
          <p:cNvSpPr/>
          <p:nvPr/>
        </p:nvSpPr>
        <p:spPr bwMode="auto">
          <a:xfrm>
            <a:off x="7592786" y="1926771"/>
            <a:ext cx="3603285" cy="3069772"/>
          </a:xfrm>
          <a:prstGeom prst="rect">
            <a:avLst/>
          </a:prstGeom>
          <a:solidFill>
            <a:srgbClr val="FFFF00">
              <a:alpha val="16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8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Verdana" panose="020B0604030504040204" pitchFamily="34" charset="0"/>
              <a:ea typeface="方正隶书简体" pitchFamily="65" charset="-122"/>
            </a:endParaRPr>
          </a:p>
        </p:txBody>
      </p:sp>
      <p:sp>
        <p:nvSpPr>
          <p:cNvPr id="31" name="标题 8">
            <a:extLst>
              <a:ext uri="{FF2B5EF4-FFF2-40B4-BE49-F238E27FC236}">
                <a16:creationId xmlns:a16="http://schemas.microsoft.com/office/drawing/2014/main" id="{B0333571-75FE-4969-AFC6-F723E70724C7}"/>
              </a:ext>
            </a:extLst>
          </p:cNvPr>
          <p:cNvSpPr>
            <a:spLocks noGrp="1"/>
          </p:cNvSpPr>
          <p:nvPr/>
        </p:nvSpPr>
        <p:spPr>
          <a:xfrm>
            <a:off x="300869" y="275329"/>
            <a:ext cx="10668000" cy="6096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一元线性回归方程</a:t>
            </a:r>
          </a:p>
        </p:txBody>
      </p:sp>
    </p:spTree>
    <p:extLst>
      <p:ext uri="{BB962C8B-B14F-4D97-AF65-F5344CB8AC3E}">
        <p14:creationId xmlns:p14="http://schemas.microsoft.com/office/powerpoint/2010/main" val="5968198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任意多边形 4"/>
          <p:cNvSpPr/>
          <p:nvPr/>
        </p:nvSpPr>
        <p:spPr>
          <a:xfrm>
            <a:off x="3526760" y="2583088"/>
            <a:ext cx="2752193" cy="1"/>
          </a:xfrm>
          <a:custGeom>
            <a:avLst/>
            <a:gdLst/>
            <a:ahLst/>
            <a:cxnLst/>
            <a:rect l="0" t="0" r="0" b="0"/>
            <a:pathLst>
              <a:path w="2752193" h="1">
                <a:moveTo>
                  <a:pt x="0" y="0"/>
                </a:moveTo>
                <a:lnTo>
                  <a:pt x="2752192" y="0"/>
                </a:lnTo>
              </a:path>
            </a:pathLst>
          </a:cu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6751905" y="2568520"/>
            <a:ext cx="807758" cy="1"/>
          </a:xfrm>
          <a:custGeom>
            <a:avLst/>
            <a:gdLst/>
            <a:ahLst/>
            <a:cxnLst/>
            <a:rect l="0" t="0" r="0" b="0"/>
            <a:pathLst>
              <a:path w="807758" h="1">
                <a:moveTo>
                  <a:pt x="0" y="0"/>
                </a:moveTo>
                <a:lnTo>
                  <a:pt x="807757" y="0"/>
                </a:lnTo>
              </a:path>
            </a:pathLst>
          </a:cu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2638516" y="3383956"/>
            <a:ext cx="237094" cy="75325"/>
          </a:xfrm>
          <a:custGeom>
            <a:avLst/>
            <a:gdLst/>
            <a:ahLst/>
            <a:cxnLst/>
            <a:rect l="0" t="0" r="0" b="0"/>
            <a:pathLst>
              <a:path w="237094" h="75325">
                <a:moveTo>
                  <a:pt x="0" y="75324"/>
                </a:moveTo>
                <a:lnTo>
                  <a:pt x="237093" y="75324"/>
                </a:lnTo>
                <a:lnTo>
                  <a:pt x="237093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3349476" y="3398341"/>
            <a:ext cx="106748" cy="67040"/>
          </a:xfrm>
          <a:custGeom>
            <a:avLst/>
            <a:gdLst/>
            <a:ahLst/>
            <a:cxnLst/>
            <a:rect l="0" t="0" r="0" b="0"/>
            <a:pathLst>
              <a:path w="106748" h="67040">
                <a:moveTo>
                  <a:pt x="0" y="0"/>
                </a:moveTo>
                <a:lnTo>
                  <a:pt x="106747" y="0"/>
                </a:lnTo>
                <a:lnTo>
                  <a:pt x="106747" y="67039"/>
                </a:lnTo>
                <a:lnTo>
                  <a:pt x="0" y="67039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000000">
                <a:alpha val="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5689344" y="3491473"/>
            <a:ext cx="1383080" cy="1"/>
          </a:xfrm>
          <a:custGeom>
            <a:avLst/>
            <a:gdLst/>
            <a:ahLst/>
            <a:cxnLst/>
            <a:rect l="0" t="0" r="0" b="0"/>
            <a:pathLst>
              <a:path w="1383080" h="1">
                <a:moveTo>
                  <a:pt x="0" y="0"/>
                </a:moveTo>
                <a:lnTo>
                  <a:pt x="1383079" y="0"/>
                </a:lnTo>
              </a:path>
            </a:pathLst>
          </a:cu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1815369" y="5880180"/>
            <a:ext cx="5784419" cy="1"/>
          </a:xfrm>
          <a:custGeom>
            <a:avLst/>
            <a:gdLst/>
            <a:ahLst/>
            <a:cxnLst/>
            <a:rect l="0" t="0" r="0" b="0"/>
            <a:pathLst>
              <a:path w="5784419" h="1">
                <a:moveTo>
                  <a:pt x="0" y="0"/>
                </a:moveTo>
                <a:lnTo>
                  <a:pt x="5784418" y="0"/>
                </a:lnTo>
              </a:path>
            </a:pathLst>
          </a:custGeom>
          <a:ln w="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8024125" y="5042824"/>
            <a:ext cx="2434071" cy="1"/>
          </a:xfrm>
          <a:custGeom>
            <a:avLst/>
            <a:gdLst/>
            <a:ahLst/>
            <a:cxnLst/>
            <a:rect l="0" t="0" r="0" b="0"/>
            <a:pathLst>
              <a:path w="2434071" h="1">
                <a:moveTo>
                  <a:pt x="0" y="0"/>
                </a:moveTo>
                <a:lnTo>
                  <a:pt x="2434070" y="0"/>
                </a:lnTo>
              </a:path>
            </a:pathLst>
          </a:cu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pic>
        <p:nvPicPr>
          <p:cNvPr id="14" name="图片 13" descr="ws_A3EE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517900" y="2260600"/>
            <a:ext cx="2768600" cy="330200"/>
          </a:xfrm>
          <a:prstGeom prst="rect">
            <a:avLst/>
          </a:prstGeom>
        </p:spPr>
      </p:pic>
      <p:pic>
        <p:nvPicPr>
          <p:cNvPr id="15" name="图片 14" descr="ws_A3EF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743700" y="2273300"/>
            <a:ext cx="825500" cy="304800"/>
          </a:xfrm>
          <a:prstGeom prst="rect">
            <a:avLst/>
          </a:prstGeom>
        </p:spPr>
      </p:pic>
      <p:pic>
        <p:nvPicPr>
          <p:cNvPr id="16" name="图片 15" descr="ws_A3F0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28900" y="3238500"/>
            <a:ext cx="254000" cy="152400"/>
          </a:xfrm>
          <a:prstGeom prst="rect">
            <a:avLst/>
          </a:prstGeom>
        </p:spPr>
      </p:pic>
      <p:pic>
        <p:nvPicPr>
          <p:cNvPr id="17" name="图片 16" descr="ws_A3F1.tmp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340100" y="3175000"/>
            <a:ext cx="127000" cy="241300"/>
          </a:xfrm>
          <a:prstGeom prst="rect">
            <a:avLst/>
          </a:prstGeom>
        </p:spPr>
      </p:pic>
      <p:pic>
        <p:nvPicPr>
          <p:cNvPr id="18" name="图片 17" descr="ws_A3F2.tmp"/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76900" y="3175000"/>
            <a:ext cx="1409700" cy="317500"/>
          </a:xfrm>
          <a:prstGeom prst="rect">
            <a:avLst/>
          </a:prstGeom>
        </p:spPr>
      </p:pic>
      <p:pic>
        <p:nvPicPr>
          <p:cNvPr id="19" name="图片 18" descr="ws_A3F3.tmp"/>
          <p:cNvPicPr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803400" y="3886200"/>
            <a:ext cx="5803900" cy="2006600"/>
          </a:xfrm>
          <a:prstGeom prst="rect">
            <a:avLst/>
          </a:prstGeom>
        </p:spPr>
      </p:pic>
      <p:pic>
        <p:nvPicPr>
          <p:cNvPr id="20" name="图片 19" descr="ws_A404.tmp"/>
          <p:cNvPicPr>
            <a:picLocks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013700" y="4711700"/>
            <a:ext cx="2451100" cy="330200"/>
          </a:xfrm>
          <a:prstGeom prst="rect">
            <a:avLst/>
          </a:prstGeom>
        </p:spPr>
      </p:pic>
      <p:sp>
        <p:nvSpPr>
          <p:cNvPr id="43" name="TextBox 42"/>
          <p:cNvSpPr txBox="1"/>
          <p:nvPr/>
        </p:nvSpPr>
        <p:spPr>
          <a:xfrm>
            <a:off x="610023" y="464991"/>
            <a:ext cx="6463308" cy="393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70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000500" algn="l"/>
              </a:tabLst>
              <a:defRPr/>
            </a:pPr>
            <a:r>
              <a:rPr lang="zh-CN" altLang="en-US" sz="3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多元</a:t>
            </a:r>
            <a:r>
              <a:rPr lang="en-US" altLang="zh-CN" sz="3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(</a:t>
            </a:r>
            <a:r>
              <a:rPr lang="en-US" altLang="zh-CN" sz="36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multi-variate</a:t>
            </a:r>
            <a:r>
              <a:rPr lang="en-US" altLang="zh-CN" sz="3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)</a:t>
            </a:r>
            <a:r>
              <a:rPr lang="zh-CN" altLang="en-US" sz="3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线性回归</a:t>
            </a:r>
            <a:r>
              <a:rPr kumimoji="0" lang="zh-CN" altLang="en-US" sz="279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	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270456" y="3158276"/>
            <a:ext cx="282129" cy="277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1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9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把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944368" y="3158276"/>
            <a:ext cx="282129" cy="277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1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98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和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616451" y="3158276"/>
            <a:ext cx="1974900" cy="277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1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吸收入向量形式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148195" y="3158276"/>
            <a:ext cx="1974900" cy="277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1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，数据集表示为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3DE10E81-E5C2-410A-A624-1CA3102FD3B4}"/>
              </a:ext>
            </a:extLst>
          </p:cNvPr>
          <p:cNvGrpSpPr/>
          <p:nvPr/>
        </p:nvGrpSpPr>
        <p:grpSpPr>
          <a:xfrm>
            <a:off x="3025140" y="1277111"/>
            <a:ext cx="5073397" cy="650750"/>
            <a:chOff x="3025140" y="1277111"/>
            <a:chExt cx="5073397" cy="650750"/>
          </a:xfrm>
        </p:grpSpPr>
        <p:sp>
          <p:nvSpPr>
            <p:cNvPr id="2" name="任意多边形 1"/>
            <p:cNvSpPr/>
            <p:nvPr/>
          </p:nvSpPr>
          <p:spPr>
            <a:xfrm>
              <a:off x="3192973" y="1775118"/>
              <a:ext cx="2314924" cy="1"/>
            </a:xfrm>
            <a:custGeom>
              <a:avLst/>
              <a:gdLst/>
              <a:ahLst/>
              <a:cxnLst/>
              <a:rect l="0" t="0" r="0" b="0"/>
              <a:pathLst>
                <a:path w="2314924" h="1">
                  <a:moveTo>
                    <a:pt x="0" y="0"/>
                  </a:moveTo>
                  <a:lnTo>
                    <a:pt x="2314923" y="0"/>
                  </a:lnTo>
                </a:path>
              </a:pathLst>
            </a:custGeom>
            <a:ln w="127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endParaRPr>
            </a:p>
          </p:txBody>
        </p:sp>
        <p:sp>
          <p:nvSpPr>
            <p:cNvPr id="3" name="任意多边形 2"/>
            <p:cNvSpPr/>
            <p:nvPr/>
          </p:nvSpPr>
          <p:spPr>
            <a:xfrm>
              <a:off x="6552422" y="1767748"/>
              <a:ext cx="1341189" cy="1"/>
            </a:xfrm>
            <a:custGeom>
              <a:avLst/>
              <a:gdLst/>
              <a:ahLst/>
              <a:cxnLst/>
              <a:rect l="0" t="0" r="0" b="0"/>
              <a:pathLst>
                <a:path w="1341189" h="1">
                  <a:moveTo>
                    <a:pt x="0" y="0"/>
                  </a:moveTo>
                  <a:lnTo>
                    <a:pt x="1341188" y="0"/>
                  </a:lnTo>
                </a:path>
              </a:pathLst>
            </a:custGeom>
            <a:ln w="127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endParaRPr>
            </a:p>
          </p:txBody>
        </p:sp>
        <p:sp>
          <p:nvSpPr>
            <p:cNvPr id="4" name="任意多边形 3"/>
            <p:cNvSpPr/>
            <p:nvPr/>
          </p:nvSpPr>
          <p:spPr>
            <a:xfrm>
              <a:off x="3025140" y="1277111"/>
              <a:ext cx="5073397" cy="650750"/>
            </a:xfrm>
            <a:custGeom>
              <a:avLst/>
              <a:gdLst/>
              <a:ahLst/>
              <a:cxnLst/>
              <a:rect l="0" t="0" r="0" b="0"/>
              <a:pathLst>
                <a:path w="5073397" h="650750">
                  <a:moveTo>
                    <a:pt x="0" y="650749"/>
                  </a:moveTo>
                  <a:lnTo>
                    <a:pt x="5073396" y="650749"/>
                  </a:lnTo>
                  <a:lnTo>
                    <a:pt x="507339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endParaRPr>
            </a:p>
          </p:txBody>
        </p:sp>
        <p:pic>
          <p:nvPicPr>
            <p:cNvPr id="12" name="图片 11" descr="ws_A3DC.tmp"/>
            <p:cNvPicPr>
              <a:picLocks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175000" y="1435100"/>
              <a:ext cx="2349500" cy="342900"/>
            </a:xfrm>
            <a:prstGeom prst="rect">
              <a:avLst/>
            </a:prstGeom>
          </p:spPr>
        </p:pic>
        <p:pic>
          <p:nvPicPr>
            <p:cNvPr id="13" name="图片 12" descr="ws_A3DD.tmp"/>
            <p:cNvPicPr>
              <a:picLocks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540500" y="1447800"/>
              <a:ext cx="1371600" cy="317500"/>
            </a:xfrm>
            <a:prstGeom prst="rect">
              <a:avLst/>
            </a:prstGeom>
          </p:spPr>
        </p:pic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0DD51574-EF80-4E1D-BE7E-C1466F06C043}"/>
                </a:ext>
              </a:extLst>
            </p:cNvPr>
            <p:cNvSpPr/>
            <p:nvPr/>
          </p:nvSpPr>
          <p:spPr>
            <a:xfrm>
              <a:off x="5669042" y="1380442"/>
              <a:ext cx="80021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华文楷体" panose="02010600040101010101" pitchFamily="2" charset="-122"/>
                  <a:cs typeface="+mn-cs"/>
                </a:rPr>
                <a:t>使得</a:t>
              </a: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endParaRP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1B3B49BA-E1D1-474F-A738-33DBCDBCEC51}"/>
              </a:ext>
            </a:extLst>
          </p:cNvPr>
          <p:cNvSpPr/>
          <p:nvPr/>
        </p:nvSpPr>
        <p:spPr>
          <a:xfrm>
            <a:off x="997659" y="2238495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</a:rPr>
              <a:t>每一样本含多个变量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2663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>
            <a:off x="3554309" y="4038756"/>
            <a:ext cx="2917650" cy="1"/>
          </a:xfrm>
          <a:custGeom>
            <a:avLst/>
            <a:gdLst/>
            <a:ahLst/>
            <a:cxnLst/>
            <a:rect l="0" t="0" r="0" b="0"/>
            <a:pathLst>
              <a:path w="2917650" h="1">
                <a:moveTo>
                  <a:pt x="0" y="0"/>
                </a:moveTo>
                <a:lnTo>
                  <a:pt x="2917649" y="0"/>
                </a:lnTo>
              </a:path>
            </a:pathLst>
          </a:cu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pic>
        <p:nvPicPr>
          <p:cNvPr id="10" name="图片 9" descr="ws_A6A4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95731" y="1673470"/>
            <a:ext cx="4610100" cy="685800"/>
          </a:xfrm>
          <a:prstGeom prst="rect">
            <a:avLst/>
          </a:prstGeom>
        </p:spPr>
      </p:pic>
      <p:pic>
        <p:nvPicPr>
          <p:cNvPr id="13" name="图片 12" descr="ws_A6B7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55398" y="3199840"/>
            <a:ext cx="2946400" cy="660400"/>
          </a:xfrm>
          <a:prstGeom prst="rect">
            <a:avLst/>
          </a:prstGeom>
        </p:spPr>
      </p:pic>
      <p:pic>
        <p:nvPicPr>
          <p:cNvPr id="19" name="图片 18" descr="ws_A6CD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267374" y="5959446"/>
            <a:ext cx="482600" cy="101600"/>
          </a:xfrm>
          <a:prstGeom prst="rect">
            <a:avLst/>
          </a:prstGeom>
        </p:spPr>
      </p:pic>
      <p:sp>
        <p:nvSpPr>
          <p:cNvPr id="42" name="TextBox 41"/>
          <p:cNvSpPr txBox="1"/>
          <p:nvPr/>
        </p:nvSpPr>
        <p:spPr>
          <a:xfrm>
            <a:off x="594836" y="516492"/>
            <a:ext cx="2769989" cy="38677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R="0" lvl="0" indent="0" fontAlgn="base">
              <a:lnSpc>
                <a:spcPts val="2687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152400" algn="l"/>
              </a:tabLst>
              <a:defRPr/>
            </a:pPr>
            <a:r>
              <a:rPr lang="zh-CN" altLang="en-US" sz="36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多元线性回归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A593BBF2-E95C-4F02-882F-535FC058D272}"/>
              </a:ext>
            </a:extLst>
          </p:cNvPr>
          <p:cNvGrpSpPr/>
          <p:nvPr/>
        </p:nvGrpSpPr>
        <p:grpSpPr>
          <a:xfrm>
            <a:off x="1325425" y="2444109"/>
            <a:ext cx="6191832" cy="484363"/>
            <a:chOff x="1887074" y="2626122"/>
            <a:chExt cx="6191832" cy="484363"/>
          </a:xfrm>
        </p:grpSpPr>
        <p:sp>
          <p:nvSpPr>
            <p:cNvPr id="3" name="任意多边形 2"/>
            <p:cNvSpPr/>
            <p:nvPr/>
          </p:nvSpPr>
          <p:spPr>
            <a:xfrm>
              <a:off x="2472308" y="3100484"/>
              <a:ext cx="3599625" cy="1"/>
            </a:xfrm>
            <a:custGeom>
              <a:avLst/>
              <a:gdLst/>
              <a:ahLst/>
              <a:cxnLst/>
              <a:rect l="0" t="0" r="0" b="0"/>
              <a:pathLst>
                <a:path w="3599625" h="1">
                  <a:moveTo>
                    <a:pt x="0" y="0"/>
                  </a:moveTo>
                  <a:lnTo>
                    <a:pt x="3599624" y="0"/>
                  </a:lnTo>
                </a:path>
              </a:pathLst>
            </a:custGeom>
            <a:ln w="127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endParaRPr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6843352" y="3035368"/>
              <a:ext cx="237852" cy="75117"/>
            </a:xfrm>
            <a:custGeom>
              <a:avLst/>
              <a:gdLst/>
              <a:ahLst/>
              <a:cxnLst/>
              <a:rect l="0" t="0" r="0" b="0"/>
              <a:pathLst>
                <a:path w="237852" h="75117">
                  <a:moveTo>
                    <a:pt x="0" y="75116"/>
                  </a:moveTo>
                  <a:lnTo>
                    <a:pt x="237851" y="75116"/>
                  </a:lnTo>
                  <a:lnTo>
                    <a:pt x="23785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endParaRPr>
            </a:p>
          </p:txBody>
        </p:sp>
        <p:pic>
          <p:nvPicPr>
            <p:cNvPr id="11" name="图片 10" descr="ws_A6A5.tmp"/>
            <p:cNvPicPr>
              <a:picLocks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462370" y="2626122"/>
              <a:ext cx="3619500" cy="381000"/>
            </a:xfrm>
            <a:prstGeom prst="rect">
              <a:avLst/>
            </a:prstGeom>
          </p:spPr>
        </p:pic>
        <p:pic>
          <p:nvPicPr>
            <p:cNvPr id="12" name="图片 11" descr="ws_A6A6.tmp"/>
            <p:cNvPicPr>
              <a:picLocks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829878" y="2661881"/>
              <a:ext cx="266700" cy="241300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1887074" y="2677705"/>
              <a:ext cx="282129" cy="277833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1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1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华文楷体" panose="02010600040101010101" pitchFamily="2" charset="-122"/>
                  <a:cs typeface="+mn-cs"/>
                </a:rPr>
                <a:t>令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6193559" y="2687858"/>
              <a:ext cx="564257" cy="277833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1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1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华文楷体" panose="02010600040101010101" pitchFamily="2" charset="-122"/>
                  <a:cs typeface="+mn-cs"/>
                </a:rPr>
                <a:t>，对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7232520" y="2698268"/>
              <a:ext cx="846386" cy="277833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1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1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华文楷体" panose="02010600040101010101" pitchFamily="2" charset="-122"/>
                  <a:cs typeface="+mn-cs"/>
                </a:rPr>
                <a:t>求导：</a:t>
              </a: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3094067" y="4048876"/>
            <a:ext cx="5488682" cy="26565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92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863600" algn="l"/>
              </a:tabLst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	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然而，麻烦来了：涉及矩阵求逆！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2036449" y="5894106"/>
            <a:ext cx="4435510" cy="25199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92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4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此时需求助于归纳偏好，或引入 </a:t>
            </a:r>
            <a:r>
              <a:rPr kumimoji="0" lang="zh-CN" altLang="en-US" sz="2004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正则化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532808" y="5899098"/>
            <a:ext cx="1266372" cy="24365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934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96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华文楷体" panose="02010600040101010101" pitchFamily="2" charset="-122"/>
                <a:cs typeface="+mn-cs"/>
              </a:rPr>
              <a:t>(regularization)</a:t>
            </a:r>
            <a:endParaRPr kumimoji="0" lang="zh-CN" altLang="en-US" sz="1596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871005" y="5891654"/>
            <a:ext cx="1030154" cy="27360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8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/>
                <a:ea typeface="华文楷体" panose="02010600040101010101" pitchFamily="2" charset="-122"/>
                <a:cs typeface="+mn-cs"/>
              </a:rPr>
              <a:t>6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、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/>
                <a:ea typeface="华文楷体" panose="02010600040101010101" pitchFamily="2" charset="-122"/>
                <a:cs typeface="+mn-cs"/>
              </a:rPr>
              <a:t>11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章</a:t>
            </a: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9BE010C7-82D5-40DD-B4FA-FA6A8FAFDF5A}"/>
              </a:ext>
            </a:extLst>
          </p:cNvPr>
          <p:cNvSpPr/>
          <p:nvPr/>
        </p:nvSpPr>
        <p:spPr>
          <a:xfrm>
            <a:off x="915700" y="1130956"/>
            <a:ext cx="3852337" cy="4302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9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同样采用最小二乘法求解，有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79B8FD0D-DDA9-4965-8D0B-38B4CFA6126A}"/>
              </a:ext>
            </a:extLst>
          </p:cNvPr>
          <p:cNvGrpSpPr/>
          <p:nvPr/>
        </p:nvGrpSpPr>
        <p:grpSpPr>
          <a:xfrm>
            <a:off x="5112421" y="3397921"/>
            <a:ext cx="2311616" cy="486906"/>
            <a:chOff x="6444464" y="3420631"/>
            <a:chExt cx="2311616" cy="486906"/>
          </a:xfrm>
        </p:grpSpPr>
        <p:sp>
          <p:nvSpPr>
            <p:cNvPr id="2" name="任意多边形 1"/>
            <p:cNvSpPr/>
            <p:nvPr/>
          </p:nvSpPr>
          <p:spPr>
            <a:xfrm>
              <a:off x="8518229" y="3832420"/>
              <a:ext cx="237851" cy="75117"/>
            </a:xfrm>
            <a:custGeom>
              <a:avLst/>
              <a:gdLst/>
              <a:ahLst/>
              <a:cxnLst/>
              <a:rect l="0" t="0" r="0" b="0"/>
              <a:pathLst>
                <a:path w="237851" h="75117">
                  <a:moveTo>
                    <a:pt x="0" y="75116"/>
                  </a:moveTo>
                  <a:lnTo>
                    <a:pt x="237850" y="75116"/>
                  </a:lnTo>
                  <a:lnTo>
                    <a:pt x="237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endParaRPr>
            </a:p>
          </p:txBody>
        </p:sp>
        <p:pic>
          <p:nvPicPr>
            <p:cNvPr id="18" name="图片 17" descr="ws_A6CC.tmp"/>
            <p:cNvPicPr>
              <a:picLocks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394700" y="3476725"/>
              <a:ext cx="254000" cy="241300"/>
            </a:xfrm>
            <a:prstGeom prst="rect">
              <a:avLst/>
            </a:prstGeom>
          </p:spPr>
        </p:pic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870952C2-E92E-4B98-8EC1-B18407B92B49}"/>
                </a:ext>
              </a:extLst>
            </p:cNvPr>
            <p:cNvSpPr/>
            <p:nvPr/>
          </p:nvSpPr>
          <p:spPr>
            <a:xfrm>
              <a:off x="6444464" y="3420631"/>
              <a:ext cx="1877437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华文楷体" panose="02010600040101010101" pitchFamily="2" charset="-122"/>
                  <a:cs typeface="+mn-cs"/>
                </a:rPr>
                <a:t>令其为零可得</a:t>
              </a:r>
              <a:endParaRPr kumimoji="0" lang="zh-CN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589CF961-46B1-4642-8C79-FFF1184BA3C8}"/>
              </a:ext>
            </a:extLst>
          </p:cNvPr>
          <p:cNvGrpSpPr/>
          <p:nvPr/>
        </p:nvGrpSpPr>
        <p:grpSpPr>
          <a:xfrm>
            <a:off x="1011237" y="4612312"/>
            <a:ext cx="8729538" cy="978928"/>
            <a:chOff x="1011237" y="4612312"/>
            <a:chExt cx="8729538" cy="978928"/>
          </a:xfrm>
        </p:grpSpPr>
        <p:sp>
          <p:nvSpPr>
            <p:cNvPr id="6" name="任意多边形 5"/>
            <p:cNvSpPr/>
            <p:nvPr/>
          </p:nvSpPr>
          <p:spPr>
            <a:xfrm>
              <a:off x="1661199" y="4957446"/>
              <a:ext cx="639079" cy="74875"/>
            </a:xfrm>
            <a:custGeom>
              <a:avLst/>
              <a:gdLst/>
              <a:ahLst/>
              <a:cxnLst/>
              <a:rect l="0" t="0" r="0" b="0"/>
              <a:pathLst>
                <a:path w="664525" h="74875">
                  <a:moveTo>
                    <a:pt x="0" y="74874"/>
                  </a:moveTo>
                  <a:lnTo>
                    <a:pt x="664524" y="74874"/>
                  </a:lnTo>
                  <a:lnTo>
                    <a:pt x="6645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endParaRPr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4564494" y="5048006"/>
              <a:ext cx="2547828" cy="1"/>
            </a:xfrm>
            <a:custGeom>
              <a:avLst/>
              <a:gdLst/>
              <a:ahLst/>
              <a:cxnLst/>
              <a:rect l="0" t="0" r="0" b="0"/>
              <a:pathLst>
                <a:path w="2649275" h="1">
                  <a:moveTo>
                    <a:pt x="0" y="0"/>
                  </a:moveTo>
                  <a:lnTo>
                    <a:pt x="2649274" y="0"/>
                  </a:lnTo>
                </a:path>
              </a:pathLst>
            </a:custGeom>
            <a:ln w="127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endParaRPr>
            </a:p>
          </p:txBody>
        </p:sp>
        <p:sp>
          <p:nvSpPr>
            <p:cNvPr id="8" name="任意多边形 7"/>
            <p:cNvSpPr/>
            <p:nvPr/>
          </p:nvSpPr>
          <p:spPr>
            <a:xfrm>
              <a:off x="1661199" y="5515230"/>
              <a:ext cx="639079" cy="74875"/>
            </a:xfrm>
            <a:custGeom>
              <a:avLst/>
              <a:gdLst/>
              <a:ahLst/>
              <a:cxnLst/>
              <a:rect l="0" t="0" r="0" b="0"/>
              <a:pathLst>
                <a:path w="664525" h="74875">
                  <a:moveTo>
                    <a:pt x="0" y="74874"/>
                  </a:moveTo>
                  <a:lnTo>
                    <a:pt x="664524" y="74874"/>
                  </a:lnTo>
                  <a:lnTo>
                    <a:pt x="66452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endParaRPr>
            </a:p>
          </p:txBody>
        </p:sp>
        <p:sp>
          <p:nvSpPr>
            <p:cNvPr id="9" name="任意多边形 8"/>
            <p:cNvSpPr/>
            <p:nvPr/>
          </p:nvSpPr>
          <p:spPr>
            <a:xfrm>
              <a:off x="5171594" y="5492235"/>
              <a:ext cx="228743" cy="75118"/>
            </a:xfrm>
            <a:custGeom>
              <a:avLst/>
              <a:gdLst/>
              <a:ahLst/>
              <a:cxnLst/>
              <a:rect l="0" t="0" r="0" b="0"/>
              <a:pathLst>
                <a:path w="237851" h="75118">
                  <a:moveTo>
                    <a:pt x="0" y="75117"/>
                  </a:moveTo>
                  <a:lnTo>
                    <a:pt x="237850" y="75117"/>
                  </a:lnTo>
                  <a:lnTo>
                    <a:pt x="23785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solidFill>
                <a:srgbClr val="000000">
                  <a:alpha val="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endParaRPr>
            </a:p>
          </p:txBody>
        </p:sp>
        <p:pic>
          <p:nvPicPr>
            <p:cNvPr id="14" name="图片 13" descr="ws_A6B8.tmp"/>
            <p:cNvPicPr>
              <a:picLocks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50062" y="4701212"/>
              <a:ext cx="659539" cy="266700"/>
            </a:xfrm>
            <a:prstGeom prst="rect">
              <a:avLst/>
            </a:prstGeom>
          </p:spPr>
        </p:pic>
        <p:pic>
          <p:nvPicPr>
            <p:cNvPr id="15" name="图片 14" descr="ws_A6B9.tmp"/>
            <p:cNvPicPr>
              <a:picLocks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556919" y="4612312"/>
              <a:ext cx="2564874" cy="444500"/>
            </a:xfrm>
            <a:prstGeom prst="rect">
              <a:avLst/>
            </a:prstGeom>
          </p:spPr>
        </p:pic>
        <p:pic>
          <p:nvPicPr>
            <p:cNvPr id="16" name="图片 15" descr="ws_A6BA.tmp"/>
            <p:cNvPicPr>
              <a:picLocks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50062" y="5260012"/>
              <a:ext cx="659539" cy="266700"/>
            </a:xfrm>
            <a:prstGeom prst="rect">
              <a:avLst/>
            </a:prstGeom>
          </p:spPr>
        </p:pic>
        <p:pic>
          <p:nvPicPr>
            <p:cNvPr id="17" name="图片 16" descr="ws_A6BB.tmp"/>
            <p:cNvPicPr>
              <a:picLocks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84288" y="5285412"/>
              <a:ext cx="256487" cy="241300"/>
            </a:xfrm>
            <a:prstGeom prst="rect">
              <a:avLst/>
            </a:prstGeom>
          </p:spPr>
        </p:pic>
        <p:sp>
          <p:nvSpPr>
            <p:cNvPr id="47" name="TextBox 46"/>
            <p:cNvSpPr txBox="1"/>
            <p:nvPr/>
          </p:nvSpPr>
          <p:spPr>
            <a:xfrm>
              <a:off x="1011237" y="4678326"/>
              <a:ext cx="628377" cy="838306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 marL="342900" marR="0" lvl="0" indent="-342900" algn="l" defTabSz="914400" rtl="0" eaLnBrk="1" fontAlgn="auto" latinLnBrk="0" hangingPunct="1">
                <a:lnSpc>
                  <a:spcPts val="242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n"/>
                <a:tabLst/>
                <a:defRPr/>
              </a:pPr>
              <a:r>
                <a:rPr kumimoji="0" lang="zh-CN" altLang="en-US" sz="21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华文楷体" panose="02010600040101010101" pitchFamily="2" charset="-122"/>
                  <a:cs typeface="+mn-cs"/>
                </a:rPr>
                <a:t>若</a:t>
              </a:r>
            </a:p>
            <a:p>
              <a:pPr marL="0" marR="0" lvl="0" indent="0" algn="l" defTabSz="914400" rtl="0" eaLnBrk="1" fontAlgn="auto" latinLnBrk="0" hangingPunct="1">
                <a:lnSpc>
                  <a:spcPts val="1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19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endParaRPr>
            </a:p>
            <a:p>
              <a:pPr marL="342900" marR="0" lvl="0" indent="-342900" algn="l" defTabSz="914400" rtl="0" eaLnBrk="1" fontAlgn="auto" latinLnBrk="0" hangingPunct="1">
                <a:lnSpc>
                  <a:spcPts val="3404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n"/>
                <a:tabLst/>
                <a:defRPr/>
              </a:pPr>
              <a:r>
                <a:rPr kumimoji="0" lang="zh-CN" altLang="en-US" sz="21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华文楷体" panose="02010600040101010101" pitchFamily="2" charset="-122"/>
                  <a:cs typeface="+mn-cs"/>
                </a:rPr>
                <a:t>若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390163" y="5274678"/>
              <a:ext cx="6857126" cy="316562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 lvl="0">
                <a:lnSpc>
                  <a:spcPts val="2404"/>
                </a:lnSpc>
              </a:pPr>
              <a:r>
                <a:rPr kumimoji="0" lang="zh-CN" altLang="en-US" sz="21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华文楷体" panose="02010600040101010101" pitchFamily="2" charset="-122"/>
                  <a:cs typeface="+mn-cs"/>
                </a:rPr>
                <a:t>不满秩</a:t>
              </a:r>
              <a:r>
                <a:rPr lang="zh-CN" altLang="en-US" sz="2400" dirty="0"/>
                <a:t>（如变量数大于样例数的情况）</a:t>
              </a:r>
              <a:r>
                <a:rPr kumimoji="0" lang="zh-CN" altLang="en-US" sz="21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华文楷体" panose="02010600040101010101" pitchFamily="2" charset="-122"/>
                  <a:cs typeface="+mn-cs"/>
                </a:rPr>
                <a:t>，则可解出多个</a:t>
              </a: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44A31717-424F-4CC4-B6CD-3B9459800812}"/>
                </a:ext>
              </a:extLst>
            </p:cNvPr>
            <p:cNvSpPr/>
            <p:nvPr/>
          </p:nvSpPr>
          <p:spPr>
            <a:xfrm>
              <a:off x="2390163" y="4701212"/>
              <a:ext cx="2076871" cy="3701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1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196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华文楷体" panose="02010600040101010101" pitchFamily="2" charset="-122"/>
                  <a:cs typeface="+mn-cs"/>
                </a:rPr>
                <a:t>满秩或正定，则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90134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5F2974-A565-48EB-BE06-0BED6BD5DC9C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2020/10/9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43780D-5C61-47C7-84FD-DBDC025933F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标题 8"/>
          <p:cNvSpPr>
            <a:spLocks noGrp="1"/>
          </p:cNvSpPr>
          <p:nvPr/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j-cs"/>
              </a:rPr>
              <a:t>线性模型的变化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4F83396-5F54-42AE-B407-AE38D63CA050}"/>
                  </a:ext>
                </a:extLst>
              </p:cNvPr>
              <p:cNvSpPr/>
              <p:nvPr/>
            </p:nvSpPr>
            <p:spPr>
              <a:xfrm>
                <a:off x="576550" y="1153162"/>
                <a:ext cx="7101058" cy="80926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p"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rPr>
                  <a:t>假设样例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𝑦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rPr>
                  <a:t>所对应的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rPr>
                  <a:t>输出标记是在指数尺度上变化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rPr>
                  <a:t>（如右图坐标点），能否使用线性模型进行逼近？</a:t>
                </a:r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E4F83396-5F54-42AE-B407-AE38D63CA0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550" y="1153162"/>
                <a:ext cx="7101058" cy="809261"/>
              </a:xfrm>
              <a:prstGeom prst="rect">
                <a:avLst/>
              </a:prstGeom>
              <a:blipFill>
                <a:blip r:embed="rId2"/>
                <a:stretch>
                  <a:fillRect l="-773" b="-127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DB74B8B-69E6-4AF8-9009-C38980ED07AD}"/>
                  </a:ext>
                </a:extLst>
              </p:cNvPr>
              <p:cNvSpPr/>
              <p:nvPr/>
            </p:nvSpPr>
            <p:spPr>
              <a:xfrm>
                <a:off x="4757529" y="3457832"/>
                <a:ext cx="157815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ln</m:t>
                      </m:r>
                      <m:r>
                        <a:rPr kumimoji="0" lang="en-US" altLang="zh-CN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 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</m:sup>
                      </m:sSup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华文楷体" panose="0201060004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9DB74B8B-69E6-4AF8-9009-C38980ED07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7529" y="3457832"/>
                <a:ext cx="1578155" cy="400110"/>
              </a:xfrm>
              <a:prstGeom prst="rect">
                <a:avLst/>
              </a:prstGeom>
              <a:blipFill>
                <a:blip r:embed="rId3"/>
                <a:stretch>
                  <a:fillRect b="-7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A59670B7-4008-4F73-BA6D-7B47A58F5B1F}"/>
              </a:ext>
            </a:extLst>
          </p:cNvPr>
          <p:cNvSpPr/>
          <p:nvPr/>
        </p:nvSpPr>
        <p:spPr>
          <a:xfrm>
            <a:off x="9385218" y="4815118"/>
            <a:ext cx="12618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对数线性回归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593D1F1A-E444-4AC8-A596-8768BECD747D}"/>
              </a:ext>
            </a:extLst>
          </p:cNvPr>
          <p:cNvSpPr/>
          <p:nvPr/>
        </p:nvSpPr>
        <p:spPr bwMode="auto">
          <a:xfrm rot="5400000">
            <a:off x="4004751" y="2827330"/>
            <a:ext cx="369330" cy="68991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8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方正隶书简体" pitchFamily="65" charset="-122"/>
              <a:cs typeface="+mn-cs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6339862-0A3D-4BE7-A8AB-467D63801DDF}"/>
              </a:ext>
            </a:extLst>
          </p:cNvPr>
          <p:cNvSpPr/>
          <p:nvPr/>
        </p:nvSpPr>
        <p:spPr>
          <a:xfrm>
            <a:off x="4597821" y="2964881"/>
            <a:ext cx="2834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用线性模型逼近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y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的衍生物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89D869A-F656-4CC3-8FF1-51D35B62F64D}"/>
              </a:ext>
            </a:extLst>
          </p:cNvPr>
          <p:cNvSpPr/>
          <p:nvPr/>
        </p:nvSpPr>
        <p:spPr>
          <a:xfrm>
            <a:off x="2974387" y="3496087"/>
            <a:ext cx="18370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B9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对数线性回归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B9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436787CA-B23A-4343-BEAB-556E481E8638}"/>
                  </a:ext>
                </a:extLst>
              </p:cNvPr>
              <p:cNvSpPr/>
              <p:nvPr/>
            </p:nvSpPr>
            <p:spPr>
              <a:xfrm>
                <a:off x="485098" y="4002739"/>
                <a:ext cx="7408636" cy="87004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华文楷体" panose="02010600040101010101" pitchFamily="2" charset="-122"/>
                    <a:cs typeface="+mn-cs"/>
                  </a:rPr>
                  <a:t>该模型实际上是用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𝑒</m:t>
                        </m:r>
                      </m:e>
                      <m:sup>
                        <m:sSup>
                          <m:sSupPr>
                            <m:ctrlP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p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sup>
                        </m:sSup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sup>
                    </m:sSup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华文楷体" panose="02010600040101010101" pitchFamily="2" charset="-122"/>
                    <a:cs typeface="+mn-cs"/>
                  </a:rPr>
                  <a:t>逼近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𝑦</m:t>
                    </m:r>
                    <m:r>
                      <a:rPr kumimoji="0" lang="zh-CN" alt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。</m:t>
                    </m:r>
                    <m:r>
                      <a:rPr kumimoji="0" lang="zh-CN" alt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虽然</m:t>
                    </m:r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华文楷体" panose="02010600040101010101" pitchFamily="2" charset="-122"/>
                    <a:cs typeface="+mn-cs"/>
                  </a:rPr>
                  <a:t>形式上仍是线性回归，但实质上求取了输入空间到输出空间的非线性函数映射。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华文楷体" panose="02010600040101010101" pitchFamily="2" charset="-122"/>
                    <a:cs typeface="+mn-cs"/>
                  </a:rPr>
                  <a:t>--log link</a:t>
                </a:r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华文楷体" panose="0201060004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436787CA-B23A-4343-BEAB-556E481E863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5098" y="4002739"/>
                <a:ext cx="7408636" cy="870046"/>
              </a:xfrm>
              <a:prstGeom prst="rect">
                <a:avLst/>
              </a:prstGeom>
              <a:blipFill>
                <a:blip r:embed="rId4"/>
                <a:stretch>
                  <a:fillRect l="-905" b="-12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4C55F969-3C54-4AD6-8645-D8E8C35F9EE9}"/>
                  </a:ext>
                </a:extLst>
              </p:cNvPr>
              <p:cNvSpPr/>
              <p:nvPr/>
            </p:nvSpPr>
            <p:spPr>
              <a:xfrm>
                <a:off x="658505" y="5265800"/>
                <a:ext cx="787863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B9000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rPr>
                  <a:t>广义线性模型：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rPr>
                  <a:t>用单调可微函数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𝑔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(∙)</m:t>
                    </m:r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rPr>
                  <a:t>将线性回归模型与真实标记联系</a:t>
                </a:r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rPr>
                  <a:t>:</a:t>
                </a:r>
                <a:endPara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B90000"/>
                  </a:solidFill>
                  <a:effectLst/>
                  <a:uLnTx/>
                  <a:uFillTx/>
                  <a:latin typeface="Corbel"/>
                  <a:ea typeface="华文楷体" panose="0201060004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4" name="矩形 33">
                <a:extLst>
                  <a:ext uri="{FF2B5EF4-FFF2-40B4-BE49-F238E27FC236}">
                    <a16:creationId xmlns:a16="http://schemas.microsoft.com/office/drawing/2014/main" id="{4C55F969-3C54-4AD6-8645-D8E8C35F9E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505" y="5265800"/>
                <a:ext cx="7878632" cy="400110"/>
              </a:xfrm>
              <a:prstGeom prst="rect">
                <a:avLst/>
              </a:prstGeom>
              <a:blipFill>
                <a:blip r:embed="rId5"/>
                <a:stretch>
                  <a:fillRect l="-774" t="-9231" r="-155" b="-2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99874DE4-FFC4-4097-9208-05E051B41B9E}"/>
                  </a:ext>
                </a:extLst>
              </p:cNvPr>
              <p:cNvSpPr/>
              <p:nvPr/>
            </p:nvSpPr>
            <p:spPr>
              <a:xfrm>
                <a:off x="8409311" y="5284049"/>
                <a:ext cx="169039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a:rPr kumimoji="0" lang="en-US" altLang="zh-CN" sz="18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𝑔</m:t>
                              </m:r>
                            </m:e>
                            <m:sup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C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−1</m:t>
                              </m:r>
                            </m:sup>
                          </m:s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(</m:t>
                          </m:r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</m:e>
                        <m:sup>
                          <m: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C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𝑇</m:t>
                          </m:r>
                        </m:sup>
                      </m:sSup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𝑥</m:t>
                      </m:r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C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华文楷体" panose="0201060004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99874DE4-FFC4-4097-9208-05E051B41B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9311" y="5284049"/>
                <a:ext cx="1690398" cy="369332"/>
              </a:xfrm>
              <a:prstGeom prst="rect">
                <a:avLst/>
              </a:prstGeom>
              <a:blipFill>
                <a:blip r:embed="rId6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组合 38">
            <a:extLst>
              <a:ext uri="{FF2B5EF4-FFF2-40B4-BE49-F238E27FC236}">
                <a16:creationId xmlns:a16="http://schemas.microsoft.com/office/drawing/2014/main" id="{472CCC42-3D1F-4E8F-8104-42D09B9299B4}"/>
              </a:ext>
            </a:extLst>
          </p:cNvPr>
          <p:cNvGrpSpPr/>
          <p:nvPr/>
        </p:nvGrpSpPr>
        <p:grpSpPr>
          <a:xfrm>
            <a:off x="8064922" y="1075554"/>
            <a:ext cx="3870962" cy="3488282"/>
            <a:chOff x="8159886" y="1555267"/>
            <a:chExt cx="3712549" cy="334663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5DA01C9-34FC-4419-B39E-7DB236F90D6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159886" y="1555267"/>
              <a:ext cx="3712549" cy="334663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B9C98F2E-293D-4DA2-83F9-E6EF5D3AAD63}"/>
                    </a:ext>
                  </a:extLst>
                </p:cNvPr>
                <p:cNvSpPr/>
                <p:nvPr/>
              </p:nvSpPr>
              <p:spPr>
                <a:xfrm>
                  <a:off x="10612039" y="1878458"/>
                  <a:ext cx="1085379" cy="343940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  <m:r>
                          <a:rPr kumimoji="0" lang="en-US" altLang="zh-CN" sz="1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sSup>
                          <m:sSupPr>
                            <m:ctrlPr>
                              <a:rPr kumimoji="0" lang="en-US" altLang="zh-CN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1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𝑒</m:t>
                            </m:r>
                          </m:e>
                          <m:sup>
                            <m:sSup>
                              <m:sSupPr>
                                <m:ctrlPr>
                                  <a:rPr kumimoji="0" lang="en-US" altLang="zh-CN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𝑤</m:t>
                                </m:r>
                              </m:e>
                              <m:sup>
                                <m:r>
                                  <a:rPr kumimoji="0" lang="en-US" altLang="zh-CN" sz="1400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𝑇</m:t>
                                </m:r>
                              </m:sup>
                            </m:sSup>
                            <m:r>
                              <a:rPr kumimoji="0" lang="en-US" altLang="zh-CN" sz="1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𝑥</m:t>
                            </m:r>
                          </m:sup>
                        </m:sSup>
                      </m:oMath>
                    </m:oMathPara>
                  </a14:m>
                  <a:endParaRPr kumimoji="0" lang="zh-CN" alt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0" name="矩形 19">
                  <a:extLst>
                    <a:ext uri="{FF2B5EF4-FFF2-40B4-BE49-F238E27FC236}">
                      <a16:creationId xmlns:a16="http://schemas.microsoft.com/office/drawing/2014/main" id="{B9C98F2E-293D-4DA2-83F9-E6EF5D3AAD6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12039" y="1878458"/>
                  <a:ext cx="1085379" cy="343940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271009EE-2BE2-4717-BB02-28488E9893F9}"/>
                    </a:ext>
                  </a:extLst>
                </p:cNvPr>
                <p:cNvSpPr/>
                <p:nvPr/>
              </p:nvSpPr>
              <p:spPr>
                <a:xfrm>
                  <a:off x="10736207" y="3897505"/>
                  <a:ext cx="1085378" cy="27699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kumimoji="0" lang="en-US" altLang="zh-CN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B9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9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𝑦</m:t>
                            </m:r>
                          </m:e>
                          <m:sup>
                            <m:r>
                              <a:rPr kumimoji="0" lang="en-US" altLang="zh-CN" sz="12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B9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′</m:t>
                            </m:r>
                          </m:sup>
                        </m:sSup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9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  <m:sSup>
                          <m:sSupPr>
                            <m:ctrlPr>
                              <a:rPr kumimoji="0" lang="en-US" altLang="zh-CN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9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9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𝑤</m:t>
                            </m:r>
                          </m:e>
                          <m:sup>
                            <m:r>
                              <a:rPr kumimoji="0" lang="en-US" altLang="zh-CN" sz="12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B9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𝑇</m:t>
                            </m:r>
                          </m:sup>
                        </m:sSup>
                        <m:r>
                          <a:rPr kumimoji="0" lang="en-US" altLang="zh-CN" sz="12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B9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</m:oMath>
                    </m:oMathPara>
                  </a14:m>
                  <a:endPara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6" name="矩形 35">
                  <a:extLst>
                    <a:ext uri="{FF2B5EF4-FFF2-40B4-BE49-F238E27FC236}">
                      <a16:creationId xmlns:a16="http://schemas.microsoft.com/office/drawing/2014/main" id="{271009EE-2BE2-4717-BB02-28488E9893F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36207" y="3897505"/>
                  <a:ext cx="1085378" cy="27699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9414F369-32AD-45CD-8477-194130591324}"/>
                </a:ext>
              </a:extLst>
            </p:cNvPr>
            <p:cNvSpPr/>
            <p:nvPr/>
          </p:nvSpPr>
          <p:spPr>
            <a:xfrm>
              <a:off x="10716087" y="4049905"/>
              <a:ext cx="118699" cy="1384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DF3FAAF0-850A-484F-9B0E-CCE2A9D1765A}"/>
              </a:ext>
            </a:extLst>
          </p:cNvPr>
          <p:cNvGrpSpPr/>
          <p:nvPr/>
        </p:nvGrpSpPr>
        <p:grpSpPr>
          <a:xfrm>
            <a:off x="1064994" y="2011863"/>
            <a:ext cx="6367257" cy="834240"/>
            <a:chOff x="2182553" y="1264201"/>
            <a:chExt cx="6367257" cy="83424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9">
                  <a:extLst>
                    <a:ext uri="{FF2B5EF4-FFF2-40B4-BE49-F238E27FC236}">
                      <a16:creationId xmlns:a16="http://schemas.microsoft.com/office/drawing/2014/main" id="{48DFF6E4-CECE-4FFA-9D9C-AAF1BAFCF419}"/>
                    </a:ext>
                  </a:extLst>
                </p:cNvPr>
                <p:cNvSpPr txBox="1"/>
                <p:nvPr/>
              </p:nvSpPr>
              <p:spPr>
                <a:xfrm>
                  <a:off x="2182553" y="1283266"/>
                  <a:ext cx="1680012" cy="271100"/>
                </a:xfrm>
                <a:prstGeom prst="rect">
                  <a:avLst/>
                </a:prstGeom>
                <a:noFill/>
              </p:spPr>
              <p:txBody>
                <a:bodyPr vert="horz" wrap="none" lIns="0" tIns="0" rIns="0" bIns="0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ts val="211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0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微软雅黑"/>
                      <a:ea typeface="华文楷体" panose="02010600040101010101" pitchFamily="2" charset="-122"/>
                      <a:cs typeface="+mn-cs"/>
                    </a:rPr>
                    <a:t>对于样例</a:t>
                  </a:r>
                  <a14:m>
                    <m:oMath xmlns:m="http://schemas.openxmlformats.org/officeDocument/2006/math">
                      <m:d>
                        <m:dPr>
                          <m:begChr m:val="（"/>
                          <m:endChr m:val="）"/>
                          <m:ctrlPr>
                            <a:rPr kumimoji="0" lang="zh-CN" altLang="en-US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  <m:r>
                            <a:rPr kumimoji="0" lang="en-US" altLang="zh-C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20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</m:e>
                      </m:d>
                      <m:r>
                        <a:rPr kumimoji="0" lang="en-US" altLang="zh-CN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,</m:t>
                      </m:r>
                    </m:oMath>
                  </a14:m>
                  <a:endPara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/>
                    <a:ea typeface="华文楷体" panose="0201060004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29" name="TextBox 29">
                  <a:extLst>
                    <a:ext uri="{FF2B5EF4-FFF2-40B4-BE49-F238E27FC236}">
                      <a16:creationId xmlns:a16="http://schemas.microsoft.com/office/drawing/2014/main" id="{48DFF6E4-CECE-4FFA-9D9C-AAF1BAFCF41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82553" y="1283266"/>
                  <a:ext cx="1680012" cy="271100"/>
                </a:xfrm>
                <a:prstGeom prst="rect">
                  <a:avLst/>
                </a:prstGeom>
                <a:blipFill>
                  <a:blip r:embed="rId14"/>
                  <a:stretch>
                    <a:fillRect l="-9455" t="-40000" r="-1818" b="-5777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TextBox 30">
              <a:extLst>
                <a:ext uri="{FF2B5EF4-FFF2-40B4-BE49-F238E27FC236}">
                  <a16:creationId xmlns:a16="http://schemas.microsoft.com/office/drawing/2014/main" id="{DFA34289-19BA-47A6-9F1D-2ECCCF833D19}"/>
                </a:ext>
              </a:extLst>
            </p:cNvPr>
            <p:cNvSpPr txBox="1"/>
            <p:nvPr/>
          </p:nvSpPr>
          <p:spPr>
            <a:xfrm>
              <a:off x="3933162" y="1264201"/>
              <a:ext cx="4616648" cy="271100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1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华文楷体" panose="02010600040101010101" pitchFamily="2" charset="-122"/>
                  <a:cs typeface="+mn-cs"/>
                </a:rPr>
                <a:t>若希望线性模型的预测值逼近真实标记，</a:t>
              </a: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75B1B18-6283-46A4-83DC-6CF168226CB6}"/>
                </a:ext>
              </a:extLst>
            </p:cNvPr>
            <p:cNvSpPr/>
            <p:nvPr/>
          </p:nvSpPr>
          <p:spPr>
            <a:xfrm>
              <a:off x="2291331" y="1735008"/>
              <a:ext cx="2299027" cy="3634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ts val="211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>
                  <a:tab pos="139700" algn="l"/>
                  <a:tab pos="939800" algn="l"/>
                </a:tabLst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华文楷体" panose="02010600040101010101" pitchFamily="2" charset="-122"/>
                  <a:cs typeface="+mn-cs"/>
                </a:rPr>
                <a:t>则从真实标记模型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华文楷体" panose="02010600040101010101" pitchFamily="2" charset="-122"/>
                  <a:cs typeface="+mn-cs"/>
                </a:rPr>
                <a:t>: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D118D779-42CD-438F-A468-C8B9CAC751B9}"/>
                  </a:ext>
                </a:extLst>
              </p:cNvPr>
              <p:cNvSpPr/>
              <p:nvPr/>
            </p:nvSpPr>
            <p:spPr>
              <a:xfrm>
                <a:off x="3277086" y="2368824"/>
                <a:ext cx="1837047" cy="52379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𝑦</m:t>
                      </m:r>
                      <m:r>
                        <a:rPr kumimoji="0" lang="en-US" altLang="zh-CN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sSup>
                        <m:sSupPr>
                          <m:ctrlP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pPr>
                        <m: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𝑒</m:t>
                          </m:r>
                        </m:e>
                        <m:sup>
                          <m:sSup>
                            <m:sSupPr>
                              <m:ctrlP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𝑤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𝑇</m:t>
                              </m:r>
                            </m:sup>
                          </m:sSup>
                          <m:r>
                            <a:rPr kumimoji="0" lang="en-US" altLang="zh-CN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𝑥</m:t>
                          </m:r>
                        </m:sup>
                      </m:sSup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华文楷体" panose="0201060004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D118D779-42CD-438F-A468-C8B9CAC751B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7086" y="2368824"/>
                <a:ext cx="1837047" cy="5237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37940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>
            <a:off x="2175771" y="4899358"/>
            <a:ext cx="1479857" cy="1"/>
          </a:xfrm>
          <a:custGeom>
            <a:avLst/>
            <a:gdLst/>
            <a:ahLst/>
            <a:cxnLst/>
            <a:rect l="0" t="0" r="0" b="0"/>
            <a:pathLst>
              <a:path w="1479857" h="1">
                <a:moveTo>
                  <a:pt x="0" y="0"/>
                </a:moveTo>
                <a:lnTo>
                  <a:pt x="1479856" y="0"/>
                </a:lnTo>
              </a:path>
            </a:pathLst>
          </a:cu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pic>
        <p:nvPicPr>
          <p:cNvPr id="5" name="图片 4" descr="ws_AD3A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08074" y="3237106"/>
            <a:ext cx="2515882" cy="1003010"/>
          </a:xfrm>
          <a:prstGeom prst="rect">
            <a:avLst/>
          </a:prstGeom>
        </p:spPr>
      </p:pic>
      <p:pic>
        <p:nvPicPr>
          <p:cNvPr id="6" name="图片 5" descr="ws_AD3B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491041" y="4944055"/>
            <a:ext cx="1498600" cy="330200"/>
          </a:xfrm>
          <a:prstGeom prst="rect">
            <a:avLst/>
          </a:prstGeom>
        </p:spPr>
      </p:pic>
      <p:pic>
        <p:nvPicPr>
          <p:cNvPr id="7" name="图片 6" descr="ws_AD4B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40901" y="5397508"/>
            <a:ext cx="2413000" cy="6350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69837" y="461137"/>
            <a:ext cx="2923877" cy="393826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ts val="2708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5800" algn="l"/>
              </a:tabLst>
              <a:defRPr/>
            </a:pPr>
            <a:r>
              <a:rPr kumimoji="0" lang="zh-CN" altLang="en-US" sz="3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广义线性模型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1911410" y="4317462"/>
            <a:ext cx="2861361" cy="304122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30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单调可微的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联结函数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5053901" y="4353464"/>
            <a:ext cx="1340110" cy="265714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8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华文楷体" panose="02010600040101010101" pitchFamily="2" charset="-122"/>
                <a:cs typeface="+mn-cs"/>
              </a:rPr>
              <a:t>(link function)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862584" y="5019818"/>
            <a:ext cx="282129" cy="27789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1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198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令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142630" y="4958122"/>
            <a:ext cx="3053721" cy="284693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113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90500" algn="l"/>
              </a:tabLst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	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则得到对数线性回归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66C476B-B7FA-4A7F-BAE7-2CFBAA1866E5}"/>
              </a:ext>
            </a:extLst>
          </p:cNvPr>
          <p:cNvSpPr/>
          <p:nvPr/>
        </p:nvSpPr>
        <p:spPr>
          <a:xfrm>
            <a:off x="1526100" y="3213887"/>
            <a:ext cx="150073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一般形式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华文楷体" panose="02010600040101010101" pitchFamily="2" charset="-122"/>
                <a:cs typeface="+mn-cs"/>
              </a:rPr>
              <a:t>: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E11C966-D4F5-49F3-99E7-20DCE1E05DFE}"/>
              </a:ext>
            </a:extLst>
          </p:cNvPr>
          <p:cNvSpPr/>
          <p:nvPr/>
        </p:nvSpPr>
        <p:spPr>
          <a:xfrm>
            <a:off x="569837" y="1077081"/>
            <a:ext cx="11099499" cy="953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广义线性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华文楷体" panose="02010600040101010101" pitchFamily="2" charset="-122"/>
                <a:cs typeface="+mn-cs"/>
              </a:rPr>
              <a:t>(generalized)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模型是线性模型的扩展，主要通过联结函数𝑔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(link function)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，使预测值落在响应变量的变幅内。例如逻辑回归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BE568CA-EEA3-486D-A51A-47BCBE0FA69D}"/>
              </a:ext>
            </a:extLst>
          </p:cNvPr>
          <p:cNvGrpSpPr/>
          <p:nvPr/>
        </p:nvGrpSpPr>
        <p:grpSpPr>
          <a:xfrm>
            <a:off x="1063690" y="2192923"/>
            <a:ext cx="6848412" cy="734379"/>
            <a:chOff x="1063690" y="2192923"/>
            <a:chExt cx="6848412" cy="734379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F0255F8-38FE-4108-82E7-09C93B1BE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621264" y="2192923"/>
              <a:ext cx="3631983" cy="734379"/>
            </a:xfrm>
            <a:prstGeom prst="rect">
              <a:avLst/>
            </a:prstGeom>
          </p:spPr>
        </p:pic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3D446B19-7750-413B-802E-F87968C78166}"/>
                </a:ext>
              </a:extLst>
            </p:cNvPr>
            <p:cNvSpPr/>
            <p:nvPr/>
          </p:nvSpPr>
          <p:spPr>
            <a:xfrm>
              <a:off x="5162631" y="2383274"/>
              <a:ext cx="274947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华文楷体" panose="02010600040101010101" pitchFamily="2" charset="-122"/>
                  <a:ea typeface="华文楷体" panose="02010600040101010101" pitchFamily="2" charset="-122"/>
                  <a:cs typeface="+mn-cs"/>
                </a:rPr>
                <a:t>（括号内为线性函数）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32563CCA-E86D-45FA-9330-DC52AF7C29DE}"/>
                    </a:ext>
                  </a:extLst>
                </p:cNvPr>
                <p:cNvSpPr txBox="1"/>
                <p:nvPr/>
              </p:nvSpPr>
              <p:spPr>
                <a:xfrm>
                  <a:off x="1063690" y="2258742"/>
                  <a:ext cx="648190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</m:t>
                        </m:r>
                      </m:oMath>
                    </m:oMathPara>
                  </a14:m>
                  <a:endPara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endParaRPr>
                </a:p>
              </p:txBody>
            </p:sp>
          </mc:Choice>
          <mc:Fallback xmlns="">
            <p:sp>
              <p:nvSpPr>
                <p:cNvPr id="3" name="文本框 2">
                  <a:extLst>
                    <a:ext uri="{FF2B5EF4-FFF2-40B4-BE49-F238E27FC236}">
                      <a16:creationId xmlns:a16="http://schemas.microsoft.com/office/drawing/2014/main" id="{32563CCA-E86D-45FA-9330-DC52AF7C29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3690" y="2258742"/>
                  <a:ext cx="648190" cy="400110"/>
                </a:xfrm>
                <a:prstGeom prst="rect">
                  <a:avLst/>
                </a:prstGeom>
                <a:blipFill>
                  <a:blip r:embed="rId6"/>
                  <a:stretch>
                    <a:fillRect b="-769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B4810AD0-02B1-4273-B46B-7F71249CDE95}"/>
              </a:ext>
            </a:extLst>
          </p:cNvPr>
          <p:cNvSpPr/>
          <p:nvPr/>
        </p:nvSpPr>
        <p:spPr bwMode="auto">
          <a:xfrm>
            <a:off x="979042" y="2104509"/>
            <a:ext cx="7156580" cy="841689"/>
          </a:xfrm>
          <a:prstGeom prst="rect">
            <a:avLst/>
          </a:prstGeom>
          <a:solidFill>
            <a:schemeClr val="accent1">
              <a:alpha val="20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方正隶书简体" pitchFamily="65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244352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094014" y="1811941"/>
                <a:ext cx="10003972" cy="4264959"/>
              </a:xfrm>
            </p:spPr>
            <p:txBody>
              <a:bodyPr>
                <a:normAutofit fontScale="55000" lnSpcReduction="20000"/>
              </a:bodyPr>
              <a:lstStyle/>
              <a:p>
                <a:pPr algn="just">
                  <a:lnSpc>
                    <a:spcPct val="160000"/>
                  </a:lnSpc>
                  <a:buFont typeface="Wingdings" panose="05000000000000000000" pitchFamily="2" charset="2"/>
                  <a:buChar char="n"/>
                </a:pPr>
                <a:r>
                  <a:rPr lang="zh-CN" altLang="zh-CN" sz="5067" b="1" dirty="0">
                    <a:solidFill>
                      <a:schemeClr val="tx1"/>
                    </a:solidFill>
                  </a:rPr>
                  <a:t>定义</a:t>
                </a:r>
                <a:r>
                  <a:rPr lang="en-US" altLang="zh-CN" sz="5067" b="1" dirty="0">
                    <a:solidFill>
                      <a:schemeClr val="tx1"/>
                    </a:solidFill>
                  </a:rPr>
                  <a:t>3.1</a:t>
                </a:r>
                <a:r>
                  <a:rPr lang="zh-CN" altLang="en-US" sz="5067" b="1" dirty="0"/>
                  <a:t>：</a:t>
                </a:r>
                <a:r>
                  <a:rPr lang="zh-CN" altLang="zh-CN" sz="5067" dirty="0">
                    <a:solidFill>
                      <a:schemeClr val="tx1"/>
                    </a:solidFill>
                  </a:rPr>
                  <a:t>（似然函数）给定</a:t>
                </a:r>
                <a:r>
                  <a:rPr lang="zh-CN" altLang="zh-CN" sz="5067" b="1" dirty="0">
                    <a:solidFill>
                      <a:srgbClr val="0070C0"/>
                    </a:solidFill>
                  </a:rPr>
                  <a:t>随机变量</a:t>
                </a:r>
                <a14:m>
                  <m:oMath xmlns:m="http://schemas.openxmlformats.org/officeDocument/2006/math">
                    <m:r>
                      <a:rPr lang="zh-CN" altLang="zh-CN" sz="5067" b="1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sz="5067" b="1" i="1">
                        <a:solidFill>
                          <a:srgbClr val="0070C0"/>
                        </a:solidFill>
                        <a:latin typeface="Cambria Math"/>
                      </a:rPr>
                      <m:t>𝒀</m:t>
                    </m:r>
                    <m:r>
                      <a:rPr lang="en-US" altLang="zh-CN" sz="5067" b="1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zh-CN" sz="5067" dirty="0">
                    <a:solidFill>
                      <a:schemeClr val="tx1"/>
                    </a:solidFill>
                  </a:rPr>
                  <a:t>，定义</a:t>
                </a:r>
              </a:p>
              <a:p>
                <a:pPr marL="0" indent="0" algn="just">
                  <a:lnSpc>
                    <a:spcPct val="16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5067">
                          <a:solidFill>
                            <a:schemeClr val="tx1"/>
                          </a:solidFill>
                          <a:latin typeface="Cambria Math"/>
                        </a:rPr>
                        <m:t>Like</m:t>
                      </m:r>
                      <m:d>
                        <m:dPr>
                          <m:ctrlPr>
                            <a:rPr lang="zh-CN" altLang="zh-CN" sz="5067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5067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𝒘</m:t>
                          </m:r>
                          <m:r>
                            <a:rPr lang="en-US" altLang="zh-CN" sz="5067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|</m:t>
                          </m:r>
                          <m:sSup>
                            <m:sSupPr>
                              <m:ctrlPr>
                                <a:rPr lang="zh-CN" altLang="zh-CN" sz="5067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5067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zh-CN" altLang="zh-CN" sz="5067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5067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lang="en-US" altLang="zh-CN" sz="5067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,…,</m:t>
                          </m:r>
                          <m:sSup>
                            <m:sSupPr>
                              <m:ctrlPr>
                                <a:rPr lang="zh-CN" altLang="zh-CN" sz="5067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5067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en-US" altLang="zh-CN" sz="5067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(</m:t>
                              </m:r>
                              <m:r>
                                <a:rPr lang="en-US" altLang="zh-CN" sz="5067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𝑚</m:t>
                              </m:r>
                              <m:r>
                                <a:rPr lang="en-US" altLang="zh-CN" sz="5067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)</m:t>
                              </m:r>
                            </m:sup>
                          </m:sSup>
                        </m:e>
                      </m:d>
                      <m:r>
                        <a:rPr lang="en-US" altLang="zh-CN" sz="5067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nary>
                        <m:naryPr>
                          <m:chr m:val="∏"/>
                          <m:limLoc m:val="undOvr"/>
                          <m:ctrlPr>
                            <a:rPr lang="zh-CN" altLang="zh-CN" sz="5067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5067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sz="5067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5067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𝑚</m:t>
                          </m:r>
                        </m:sup>
                        <m:e>
                          <m:sSub>
                            <m:sSubPr>
                              <m:ctrlPr>
                                <a:rPr lang="zh-CN" altLang="zh-CN" sz="5067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5067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altLang="zh-CN" sz="5067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𝒘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zh-CN" sz="5067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5067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𝑌</m:t>
                              </m:r>
                              <m:r>
                                <a:rPr lang="en-US" altLang="zh-CN" sz="5067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=</m:t>
                              </m:r>
                              <m:sSup>
                                <m:sSupPr>
                                  <m:ctrlPr>
                                    <a:rPr lang="zh-CN" altLang="zh-CN" sz="5067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5067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zh-CN" altLang="zh-CN" sz="5067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5067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nary>
                      <m:r>
                        <a:rPr lang="en-US" altLang="zh-CN" sz="5067">
                          <a:solidFill>
                            <a:schemeClr val="tx1"/>
                          </a:solidFill>
                          <a:latin typeface="Cambria Math"/>
                        </a:rPr>
                        <m:t> </m:t>
                      </m:r>
                    </m:oMath>
                  </m:oMathPara>
                </a14:m>
                <a:endParaRPr lang="zh-CN" altLang="zh-CN" sz="5067" dirty="0">
                  <a:solidFill>
                    <a:schemeClr val="tx1"/>
                  </a:solidFill>
                </a:endParaRPr>
              </a:p>
              <a:p>
                <a:pPr marL="0" indent="0" algn="just">
                  <a:lnSpc>
                    <a:spcPct val="160000"/>
                  </a:lnSpc>
                  <a:buNone/>
                </a:pPr>
                <a:r>
                  <a:rPr lang="zh-CN" altLang="zh-CN" sz="5067" dirty="0">
                    <a:solidFill>
                      <a:schemeClr val="tx1"/>
                    </a:solidFill>
                  </a:rPr>
                  <a:t>为</a:t>
                </a:r>
                <a14:m>
                  <m:oMath xmlns:m="http://schemas.openxmlformats.org/officeDocument/2006/math">
                    <m:r>
                      <a:rPr lang="zh-CN" altLang="zh-CN" sz="5067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sz="5067" i="1">
                        <a:solidFill>
                          <a:schemeClr val="tx1"/>
                        </a:solidFill>
                        <a:latin typeface="Cambria Math"/>
                      </a:rPr>
                      <m:t>𝑌</m:t>
                    </m:r>
                  </m:oMath>
                </a14:m>
                <a:r>
                  <a:rPr lang="zh-CN" altLang="zh-CN" sz="5067" dirty="0">
                    <a:solidFill>
                      <a:schemeClr val="tx1"/>
                    </a:solidFill>
                  </a:rPr>
                  <a:t>的</a:t>
                </a:r>
                <a14:m>
                  <m:oMath xmlns:m="http://schemas.openxmlformats.org/officeDocument/2006/math">
                    <m:r>
                      <a:rPr lang="zh-CN" altLang="zh-CN" sz="5067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sz="5067" i="1">
                        <a:solidFill>
                          <a:schemeClr val="tx1"/>
                        </a:solidFill>
                        <a:latin typeface="Cambria Math"/>
                      </a:rPr>
                      <m:t>𝑚</m:t>
                    </m:r>
                    <m:r>
                      <a:rPr lang="en-US" altLang="zh-CN" sz="5067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zh-CN" sz="5067" dirty="0">
                    <a:solidFill>
                      <a:schemeClr val="tx1"/>
                    </a:solidFill>
                  </a:rPr>
                  <a:t>个独立采样恰为</a:t>
                </a:r>
                <a14:m>
                  <m:oMath xmlns:m="http://schemas.openxmlformats.org/officeDocument/2006/math">
                    <m:r>
                      <a:rPr lang="zh-CN" altLang="zh-CN" sz="5067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zh-CN" altLang="zh-CN" sz="5067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5067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zh-CN" altLang="zh-CN" sz="5067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5067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zh-CN" sz="5067" i="1">
                        <a:solidFill>
                          <a:schemeClr val="tx1"/>
                        </a:solidFill>
                        <a:latin typeface="Cambria Math"/>
                      </a:rPr>
                      <m:t>,</m:t>
                    </m:r>
                    <m:sSup>
                      <m:sSupPr>
                        <m:ctrlPr>
                          <a:rPr lang="zh-CN" altLang="zh-CN" sz="5067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5067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en-US" altLang="zh-CN" sz="5067" i="1">
                            <a:solidFill>
                              <a:schemeClr val="tx1"/>
                            </a:solidFill>
                            <a:latin typeface="Cambria Math"/>
                          </a:rPr>
                          <m:t>(2)</m:t>
                        </m:r>
                      </m:sup>
                    </m:sSup>
                    <m:r>
                      <a:rPr lang="en-US" altLang="zh-CN" sz="5067" i="1">
                        <a:solidFill>
                          <a:schemeClr val="tx1"/>
                        </a:solidFill>
                        <a:latin typeface="Cambria Math"/>
                      </a:rPr>
                      <m:t>,…, </m:t>
                    </m:r>
                    <m:sSup>
                      <m:sSupPr>
                        <m:ctrlPr>
                          <a:rPr lang="zh-CN" altLang="zh-CN" sz="5067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5067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zh-CN" altLang="zh-CN" sz="5067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5067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altLang="zh-CN" sz="5067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zh-CN" sz="5067" dirty="0">
                    <a:solidFill>
                      <a:schemeClr val="tx1"/>
                    </a:solidFill>
                  </a:rPr>
                  <a:t>的概率，称为</a:t>
                </a:r>
                <a:r>
                  <a:rPr lang="zh-CN" altLang="zh-CN" sz="5067" b="1" dirty="0">
                    <a:solidFill>
                      <a:srgbClr val="0070C0"/>
                    </a:solidFill>
                  </a:rPr>
                  <a:t>概率分布</a:t>
                </a:r>
                <a14:m>
                  <m:oMath xmlns:m="http://schemas.openxmlformats.org/officeDocument/2006/math">
                    <m:r>
                      <a:rPr lang="zh-CN" altLang="zh-CN" sz="5067" b="1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zh-CN" altLang="zh-CN" sz="5067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5067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𝒑</m:t>
                        </m:r>
                      </m:e>
                      <m:sub>
                        <m:r>
                          <a:rPr lang="en-US" altLang="zh-CN" sz="5067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𝒘</m:t>
                        </m:r>
                      </m:sub>
                    </m:sSub>
                  </m:oMath>
                </a14:m>
                <a:r>
                  <a:rPr lang="zh-CN" altLang="zh-CN" sz="5067" b="1" dirty="0">
                    <a:solidFill>
                      <a:srgbClr val="0070C0"/>
                    </a:solidFill>
                  </a:rPr>
                  <a:t>关于</a:t>
                </a:r>
                <a14:m>
                  <m:oMath xmlns:m="http://schemas.openxmlformats.org/officeDocument/2006/math">
                    <m:r>
                      <a:rPr lang="zh-CN" altLang="zh-CN" sz="5067" b="1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zh-CN" altLang="zh-CN" sz="5067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5067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𝒚</m:t>
                        </m:r>
                      </m:e>
                      <m:sup>
                        <m:d>
                          <m:dPr>
                            <m:ctrlPr>
                              <a:rPr lang="zh-CN" altLang="zh-CN" sz="5067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5067" b="1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𝟏</m:t>
                            </m:r>
                          </m:e>
                        </m:d>
                      </m:sup>
                    </m:sSup>
                    <m:r>
                      <a:rPr lang="en-US" altLang="zh-CN" sz="5067" b="1" i="1">
                        <a:solidFill>
                          <a:srgbClr val="0070C0"/>
                        </a:solidFill>
                        <a:latin typeface="Cambria Math"/>
                      </a:rPr>
                      <m:t>,</m:t>
                    </m:r>
                    <m:sSup>
                      <m:sSupPr>
                        <m:ctrlPr>
                          <a:rPr lang="zh-CN" altLang="zh-CN" sz="5067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5067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𝒚</m:t>
                        </m:r>
                      </m:e>
                      <m:sup>
                        <m:r>
                          <a:rPr lang="en-US" altLang="zh-CN" sz="5067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altLang="zh-CN" sz="5067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𝟐</m:t>
                        </m:r>
                        <m:r>
                          <a:rPr lang="en-US" altLang="zh-CN" sz="5067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)</m:t>
                        </m:r>
                      </m:sup>
                    </m:sSup>
                    <m:r>
                      <a:rPr lang="en-US" altLang="zh-CN" sz="5067" b="1" i="1">
                        <a:solidFill>
                          <a:srgbClr val="0070C0"/>
                        </a:solidFill>
                        <a:latin typeface="Cambria Math"/>
                      </a:rPr>
                      <m:t>,…, </m:t>
                    </m:r>
                    <m:sSup>
                      <m:sSupPr>
                        <m:ctrlPr>
                          <a:rPr lang="zh-CN" altLang="zh-CN" sz="5067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5067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𝒚</m:t>
                        </m:r>
                      </m:e>
                      <m:sup>
                        <m:d>
                          <m:dPr>
                            <m:ctrlPr>
                              <a:rPr lang="zh-CN" altLang="zh-CN" sz="5067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5067" b="1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𝒎</m:t>
                            </m:r>
                          </m:e>
                        </m:d>
                      </m:sup>
                    </m:sSup>
                    <m:r>
                      <a:rPr lang="en-US" altLang="zh-CN" sz="5067" b="1" i="1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zh-CN" sz="5067" b="1" dirty="0">
                    <a:solidFill>
                      <a:srgbClr val="0070C0"/>
                    </a:solidFill>
                  </a:rPr>
                  <a:t>的似然函数</a:t>
                </a:r>
                <a:r>
                  <a:rPr lang="zh-CN" altLang="zh-CN" sz="5067" dirty="0">
                    <a:solidFill>
                      <a:schemeClr val="tx1"/>
                    </a:solidFill>
                  </a:rPr>
                  <a:t>。</a:t>
                </a:r>
              </a:p>
              <a:p>
                <a:pPr marL="0" indent="959976">
                  <a:lnSpc>
                    <a:spcPct val="200000"/>
                  </a:lnSpc>
                  <a:spcBef>
                    <a:spcPts val="1600"/>
                  </a:spcBef>
                  <a:buNone/>
                </a:pP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4014" y="1811941"/>
                <a:ext cx="10003972" cy="4264959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CB290697-3FE1-48B9-9501-7E5FA7B359AB}"/>
              </a:ext>
            </a:extLst>
          </p:cNvPr>
          <p:cNvSpPr/>
          <p:nvPr/>
        </p:nvSpPr>
        <p:spPr>
          <a:xfrm>
            <a:off x="714743" y="1319064"/>
            <a:ext cx="3108543" cy="464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fontAlgn="base">
              <a:lnSpc>
                <a:spcPts val="2687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tabLst>
                <a:tab pos="152400" algn="l"/>
              </a:tabLst>
              <a:defRPr/>
            </a:pPr>
            <a:r>
              <a:rPr lang="zh-CN" altLang="en-US" sz="32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似然函数定义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BA22DB44-FF6D-4F30-8CF2-737C24601D62}"/>
              </a:ext>
            </a:extLst>
          </p:cNvPr>
          <p:cNvSpPr/>
          <p:nvPr/>
        </p:nvSpPr>
        <p:spPr>
          <a:xfrm>
            <a:off x="518800" y="282529"/>
            <a:ext cx="57246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3600" b="1" dirty="0">
                <a:solidFill>
                  <a:srgbClr val="000000"/>
                </a:solidFill>
                <a:latin typeface="Corbel"/>
                <a:ea typeface="华文楷体" panose="02010600040101010101" pitchFamily="2" charset="-122"/>
                <a:cs typeface="+mj-cs"/>
              </a:rPr>
              <a:t>似然函数与均方误差</a:t>
            </a:r>
            <a:r>
              <a:rPr lang="zh-CN" altLang="en-US" sz="3600" b="1" dirty="0">
                <a:solidFill>
                  <a:srgbClr val="000000"/>
                </a:solidFill>
                <a:latin typeface="Corbel"/>
                <a:ea typeface="华文楷体" panose="02010600040101010101" pitchFamily="2" charset="-122"/>
                <a:cs typeface="+mj-cs"/>
              </a:rPr>
              <a:t>的</a:t>
            </a:r>
            <a:r>
              <a:rPr lang="zh-CN" altLang="zh-CN" sz="3600" b="1" dirty="0">
                <a:solidFill>
                  <a:srgbClr val="000000"/>
                </a:solidFill>
                <a:latin typeface="Corbel"/>
                <a:ea typeface="华文楷体" panose="02010600040101010101" pitchFamily="2" charset="-122"/>
                <a:cs typeface="+mj-cs"/>
              </a:rPr>
              <a:t>关系</a:t>
            </a:r>
            <a:endParaRPr lang="zh-CN" altLang="en-US" sz="3600" b="1" dirty="0">
              <a:solidFill>
                <a:srgbClr val="000000"/>
              </a:solidFill>
              <a:latin typeface="Corbel"/>
              <a:ea typeface="华文楷体" panose="020106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277888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017037" y="1589391"/>
                <a:ext cx="9302620" cy="3822364"/>
              </a:xfrm>
            </p:spPr>
            <p:txBody>
              <a:bodyPr>
                <a:noAutofit/>
              </a:bodyPr>
              <a:lstStyle/>
              <a:p>
                <a:pPr algn="just">
                  <a:lnSpc>
                    <a:spcPct val="200000"/>
                  </a:lnSpc>
                  <a:buFont typeface="Wingdings" panose="05000000000000000000" pitchFamily="2" charset="2"/>
                  <a:buChar char="n"/>
                </a:pPr>
                <a:r>
                  <a:rPr lang="zh-CN" altLang="zh-CN" dirty="0">
                    <a:solidFill>
                      <a:schemeClr val="tx1"/>
                    </a:solidFill>
                  </a:rPr>
                  <a:t>概率统计中的最大似然原则：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959976" algn="just">
                  <a:lnSpc>
                    <a:spcPct val="150000"/>
                  </a:lnSpc>
                  <a:buNone/>
                </a:pPr>
                <a:r>
                  <a:rPr lang="zh-CN" altLang="zh-CN" dirty="0">
                    <a:solidFill>
                      <a:schemeClr val="tx1"/>
                    </a:solidFill>
                  </a:rPr>
                  <a:t>如果</a:t>
                </a:r>
                <a14:m>
                  <m:oMath xmlns:m="http://schemas.openxmlformats.org/officeDocument/2006/math">
                    <m:r>
                      <a:rPr lang="zh-CN" altLang="zh-CN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</a:rPr>
                      <m:t>,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</a:rPr>
                          <m:t>(2)</m:t>
                        </m:r>
                      </m:sup>
                    </m:sSup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</a:rPr>
                      <m:t>,…, 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𝑦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𝑚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  <a:r>
                  <a:rPr lang="zh-CN" altLang="zh-CN" dirty="0">
                    <a:solidFill>
                      <a:schemeClr val="tx1"/>
                    </a:solidFill>
                  </a:rPr>
                  <a:t>为</a:t>
                </a:r>
                <a14:m>
                  <m:oMath xmlns:m="http://schemas.openxmlformats.org/officeDocument/2006/math">
                    <m:r>
                      <a:rPr lang="zh-CN" altLang="zh-CN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</a:rPr>
                      <m:t>𝑌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zh-CN" dirty="0">
                    <a:solidFill>
                      <a:schemeClr val="tx1"/>
                    </a:solidFill>
                  </a:rPr>
                  <a:t>的</a:t>
                </a:r>
                <a14:m>
                  <m:oMath xmlns:m="http://schemas.openxmlformats.org/officeDocument/2006/math">
                    <m:r>
                      <a:rPr lang="zh-CN" altLang="zh-CN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</a:rPr>
                      <m:t>𝑚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zh-CN" dirty="0">
                    <a:solidFill>
                      <a:schemeClr val="tx1"/>
                    </a:solidFill>
                  </a:rPr>
                  <a:t>个独立采样，而</a:t>
                </a:r>
                <a14:m>
                  <m:oMath xmlns:m="http://schemas.openxmlformats.org/officeDocument/2006/math">
                    <m:r>
                      <a:rPr lang="zh-CN" altLang="zh-CN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𝒘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/>
                          </a:rPr>
                          <m:t>∗</m:t>
                        </m:r>
                      </m:sup>
                    </m:sSup>
                    <m:r>
                      <a:rPr lang="en-US" altLang="zh-CN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zh-CN" dirty="0">
                    <a:solidFill>
                      <a:schemeClr val="tx1"/>
                    </a:solidFill>
                  </a:rPr>
                  <a:t>是使得似然函数最大化的一组参数，即</a:t>
                </a:r>
              </a:p>
              <a:p>
                <a:pPr marL="0" indent="959976" algn="just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𝒘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∗</m:t>
                          </m:r>
                        </m:sup>
                      </m:sSup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/>
                        </a:rPr>
                        <m:t>=</m:t>
                      </m:r>
                      <m:func>
                        <m:funcPr>
                          <m:ctrlPr>
                            <a:rPr lang="zh-CN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zh-CN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argmax</m:t>
                              </m:r>
                            </m:e>
                            <m:lim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𝒘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∈</m:t>
                              </m:r>
                              <m:sSup>
                                <m:sSupPr>
                                  <m:ctrlPr>
                                    <a:rPr lang="zh-CN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ℝ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𝑛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r>
                            <a:rPr lang="en-US" altLang="zh-CN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Like</m:t>
                          </m:r>
                          <m:d>
                            <m:dPr>
                              <m:ctrlPr>
                                <a:rPr lang="zh-CN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𝒘</m:t>
                              </m:r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zh-CN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zh-CN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,…,</m:t>
                              </m:r>
                              <m:sSup>
                                <m:sSupPr>
                                  <m:ctrlPr>
                                    <a:rPr lang="zh-CN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zh-CN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𝑚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/>
                        </a:rPr>
                        <m:t>          </m:t>
                      </m:r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200000"/>
                  </a:lnSpc>
                  <a:buNone/>
                </a:pPr>
                <a:r>
                  <a:rPr lang="zh-CN" altLang="zh-CN" dirty="0">
                    <a:solidFill>
                      <a:schemeClr val="tx1"/>
                    </a:solidFill>
                  </a:rPr>
                  <a:t>则</a:t>
                </a:r>
                <a:r>
                  <a:rPr lang="zh-CN" altLang="zh-CN" b="1" dirty="0">
                    <a:solidFill>
                      <a:srgbClr val="0070C0"/>
                    </a:solidFill>
                  </a:rPr>
                  <a:t>可以断定</a:t>
                </a:r>
                <a14:m>
                  <m:oMath xmlns:m="http://schemas.openxmlformats.org/officeDocument/2006/math">
                    <m:r>
                      <a:rPr lang="zh-CN" altLang="zh-CN" b="1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b="1" i="1">
                        <a:solidFill>
                          <a:srgbClr val="0070C0"/>
                        </a:solidFill>
                        <a:latin typeface="Cambria Math"/>
                      </a:rPr>
                      <m:t>𝒀</m:t>
                    </m:r>
                    <m:r>
                      <a:rPr lang="en-US" altLang="zh-CN" b="1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zh-CN" b="1" dirty="0">
                    <a:solidFill>
                      <a:srgbClr val="0070C0"/>
                    </a:solidFill>
                  </a:rPr>
                  <a:t>的概率分布是</a:t>
                </a:r>
                <a14:m>
                  <m:oMath xmlns:m="http://schemas.openxmlformats.org/officeDocument/2006/math">
                    <m:r>
                      <a:rPr lang="zh-CN" altLang="zh-CN" b="1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  <m:sSub>
                      <m:sSubPr>
                        <m:ctrlPr>
                          <a:rPr lang="zh-CN" altLang="zh-CN" b="1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rgbClr val="0070C0"/>
                            </a:solidFill>
                            <a:latin typeface="Cambria Math"/>
                          </a:rPr>
                          <m:t>𝒑</m:t>
                        </m:r>
                      </m:e>
                      <m:sub>
                        <m:sSup>
                          <m:sSupPr>
                            <m:ctrlPr>
                              <a:rPr lang="zh-CN" altLang="zh-CN" b="1" i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CN" b="1" i="1">
                                <a:solidFill>
                                  <a:srgbClr val="0070C0"/>
                                </a:solidFill>
                                <a:latin typeface="Cambria Math"/>
                              </a:rPr>
                              <m:t>∗</m:t>
                            </m:r>
                          </m:sup>
                        </m:sSup>
                      </m:sub>
                    </m:sSub>
                    <m:r>
                      <a:rPr lang="en-US" altLang="zh-CN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zh-CN" dirty="0">
                    <a:solidFill>
                      <a:schemeClr val="tx1"/>
                    </a:solidFill>
                  </a:rPr>
                  <a:t>。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17037" y="1589391"/>
                <a:ext cx="9302620" cy="382236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25153B95-E59C-47DB-BCF3-763B4C277D37}"/>
              </a:ext>
            </a:extLst>
          </p:cNvPr>
          <p:cNvSpPr/>
          <p:nvPr/>
        </p:nvSpPr>
        <p:spPr>
          <a:xfrm>
            <a:off x="611481" y="1206692"/>
            <a:ext cx="3108543" cy="464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457200" fontAlgn="base">
              <a:lnSpc>
                <a:spcPts val="2687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tabLst>
                <a:tab pos="152400" algn="l"/>
              </a:tabLst>
              <a:defRPr/>
            </a:pPr>
            <a:r>
              <a:rPr lang="zh-CN" altLang="en-US" sz="32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最大似然原则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C09BAFE-2E1D-4140-B996-9CC5D553C62B}"/>
              </a:ext>
            </a:extLst>
          </p:cNvPr>
          <p:cNvSpPr/>
          <p:nvPr/>
        </p:nvSpPr>
        <p:spPr>
          <a:xfrm>
            <a:off x="518800" y="282529"/>
            <a:ext cx="57246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3600" b="1" dirty="0">
                <a:solidFill>
                  <a:srgbClr val="000000"/>
                </a:solidFill>
                <a:latin typeface="Corbel"/>
                <a:ea typeface="华文楷体" panose="02010600040101010101" pitchFamily="2" charset="-122"/>
                <a:cs typeface="+mj-cs"/>
              </a:rPr>
              <a:t>似然函数与均方误差</a:t>
            </a:r>
            <a:r>
              <a:rPr lang="zh-CN" altLang="en-US" sz="3600" b="1" dirty="0">
                <a:solidFill>
                  <a:srgbClr val="000000"/>
                </a:solidFill>
                <a:latin typeface="Corbel"/>
                <a:ea typeface="华文楷体" panose="02010600040101010101" pitchFamily="2" charset="-122"/>
                <a:cs typeface="+mj-cs"/>
              </a:rPr>
              <a:t>的</a:t>
            </a:r>
            <a:r>
              <a:rPr lang="zh-CN" altLang="zh-CN" sz="3600" b="1" dirty="0">
                <a:solidFill>
                  <a:srgbClr val="000000"/>
                </a:solidFill>
                <a:latin typeface="Corbel"/>
                <a:ea typeface="华文楷体" panose="02010600040101010101" pitchFamily="2" charset="-122"/>
                <a:cs typeface="+mj-cs"/>
              </a:rPr>
              <a:t>关系</a:t>
            </a:r>
            <a:endParaRPr lang="zh-CN" altLang="en-US" sz="3600" b="1" dirty="0">
              <a:solidFill>
                <a:srgbClr val="000000"/>
              </a:solidFill>
              <a:latin typeface="Corbel"/>
              <a:ea typeface="华文楷体" panose="020106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591019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399848" y="1829160"/>
                <a:ext cx="9507638" cy="951024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  <a:buFont typeface="Wingdings" panose="05000000000000000000" pitchFamily="2" charset="2"/>
                  <a:buChar char="n"/>
                </a:pPr>
                <a:r>
                  <a:rPr lang="zh-CN" altLang="zh-CN" b="1" dirty="0">
                    <a:solidFill>
                      <a:schemeClr val="tx1"/>
                    </a:solidFill>
                  </a:rPr>
                  <a:t>定义</a:t>
                </a:r>
                <a:r>
                  <a:rPr lang="en-US" altLang="zh-CN" b="1" dirty="0">
                    <a:solidFill>
                      <a:schemeClr val="tx1"/>
                    </a:solidFill>
                  </a:rPr>
                  <a:t>3.2</a:t>
                </a:r>
                <a:r>
                  <a:rPr lang="zh-CN" altLang="zh-CN" dirty="0">
                    <a:solidFill>
                      <a:schemeClr val="tx1"/>
                    </a:solidFill>
                  </a:rPr>
                  <a:t>（均方误差）线性回归目标函数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（损失函数）</a:t>
                </a:r>
                <a:endParaRPr lang="zh-CN" altLang="zh-CN" dirty="0">
                  <a:solidFill>
                    <a:schemeClr val="tx1"/>
                  </a:solidFill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zh-CN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zh-CN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zh-CN" altLang="zh-CN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〈"/>
                                      <m:endChr m:val="〉"/>
                                      <m:ctrlPr>
                                        <a:rPr lang="zh-CN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𝒘</m:t>
                                      </m:r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zh-CN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b="1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)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+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𝑏</m:t>
                                  </m:r>
                                  <m:r>
                                    <a:rPr lang="en-US" altLang="zh-CN" i="1">
                                      <a:solidFill>
                                        <a:schemeClr val="tx1"/>
                                      </a:solidFill>
                                      <a:latin typeface="Cambria Math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zh-CN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i="1">
                                          <a:solidFill>
                                            <a:schemeClr val="tx1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zh-CN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i="1">
                                              <a:solidFill>
                                                <a:schemeClr val="tx1"/>
                                              </a:solidFill>
                                              <a:latin typeface="Cambria Math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/>
                        </a:rPr>
                        <m:t>          </m:t>
                      </m:r>
                    </m:oMath>
                  </m:oMathPara>
                </a14:m>
                <a:endParaRPr lang="zh-CN" altLang="zh-CN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200000"/>
                  </a:lnSpc>
                  <a:buNone/>
                </a:pPr>
                <a:r>
                  <a:rPr lang="zh-CN" altLang="zh-CN" dirty="0">
                    <a:solidFill>
                      <a:schemeClr val="tx1"/>
                    </a:solidFill>
                  </a:rPr>
                  <a:t>称为</a:t>
                </a:r>
                <a:r>
                  <a:rPr lang="zh-CN" altLang="zh-CN" b="1" dirty="0">
                    <a:solidFill>
                      <a:srgbClr val="0070C0"/>
                    </a:solidFill>
                  </a:rPr>
                  <a:t>均方误差</a:t>
                </a:r>
                <a:r>
                  <a:rPr lang="zh-CN" altLang="zh-CN" dirty="0">
                    <a:solidFill>
                      <a:schemeClr val="tx1"/>
                    </a:solidFill>
                  </a:rPr>
                  <a:t>。</a:t>
                </a:r>
                <a:r>
                  <a:rPr lang="zh-CN" altLang="zh-CN" sz="3200" dirty="0">
                    <a:solidFill>
                      <a:schemeClr val="tx1"/>
                    </a:solidFill>
                  </a:rPr>
                  <a:t>式</a:t>
                </a:r>
                <a:r>
                  <a:rPr lang="zh-CN" altLang="en-US" sz="3200" dirty="0">
                    <a:solidFill>
                      <a:schemeClr val="tx1"/>
                    </a:solidFill>
                  </a:rPr>
                  <a:t>中</a:t>
                </a:r>
                <a:r>
                  <a:rPr lang="zh-CN" altLang="zh-CN" sz="3200" dirty="0">
                    <a:solidFill>
                      <a:schemeClr val="tx1"/>
                    </a:solidFill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zh-CN" sz="320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sz="3200" b="1" i="1">
                        <a:solidFill>
                          <a:schemeClr val="tx1"/>
                        </a:solidFill>
                        <a:latin typeface="Cambria Math"/>
                      </a:rPr>
                      <m:t>𝒘</m:t>
                    </m:r>
                    <m:r>
                      <a:rPr lang="en-US" altLang="zh-CN" sz="3200" i="1">
                        <a:solidFill>
                          <a:schemeClr val="tx1"/>
                        </a:solidFill>
                        <a:latin typeface="Cambria Math"/>
                      </a:rPr>
                      <m:t>,</m:t>
                    </m:r>
                    <m:r>
                      <a:rPr lang="en-US" altLang="zh-CN" sz="3200" b="1" i="1">
                        <a:solidFill>
                          <a:schemeClr val="tx1"/>
                        </a:solidFill>
                        <a:latin typeface="Cambria Math"/>
                      </a:rPr>
                      <m:t>𝒙</m:t>
                    </m:r>
                    <m:r>
                      <a:rPr lang="en-US" altLang="zh-CN" sz="3200" i="1">
                        <a:solidFill>
                          <a:schemeClr val="tx1"/>
                        </a:solidFill>
                        <a:latin typeface="Cambria Math"/>
                      </a:rPr>
                      <m:t>∈</m:t>
                    </m:r>
                    <m:sSup>
                      <m:sSupPr>
                        <m:ctrlPr>
                          <a:rPr lang="zh-CN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ℝ</m:t>
                        </m:r>
                      </m:e>
                      <m:sup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𝑛</m:t>
                        </m:r>
                      </m:sup>
                    </m:sSup>
                    <m:r>
                      <a:rPr lang="en-US" altLang="zh-CN" sz="320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zh-CN" sz="3200" dirty="0">
                    <a:solidFill>
                      <a:schemeClr val="tx1"/>
                    </a:solidFill>
                  </a:rPr>
                  <a:t>均为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solidFill>
                          <a:schemeClr val="tx1"/>
                        </a:solidFill>
                        <a:latin typeface="Cambria Math"/>
                      </a:rPr>
                      <m:t>𝑛</m:t>
                    </m:r>
                    <m:r>
                      <a:rPr lang="en-US" altLang="zh-CN" sz="320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zh-CN" sz="3200" dirty="0">
                    <a:solidFill>
                      <a:schemeClr val="tx1"/>
                    </a:solidFill>
                  </a:rPr>
                  <a:t>维向量</a:t>
                </a:r>
                <a:r>
                  <a:rPr lang="zh-CN" altLang="en-US" sz="3200" dirty="0">
                    <a:solidFill>
                      <a:schemeClr val="tx1"/>
                    </a:solidFill>
                  </a:rPr>
                  <a:t>，</a:t>
                </a:r>
                <a:r>
                  <a:rPr lang="en-US" altLang="zh-CN" sz="32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3200" i="1" smtClean="0">
                        <a:solidFill>
                          <a:schemeClr val="tx1"/>
                        </a:solidFill>
                        <a:latin typeface="Cambria Math"/>
                      </a:rPr>
                      <m:t>𝑏</m:t>
                    </m:r>
                    <m:r>
                      <a:rPr lang="en-US" altLang="zh-CN" sz="3200" i="1" smtClean="0">
                        <a:solidFill>
                          <a:schemeClr val="tx1"/>
                        </a:solidFill>
                        <a:latin typeface="Cambria Math"/>
                      </a:rPr>
                      <m:t>∈</m:t>
                    </m:r>
                    <m:r>
                      <a:rPr lang="en-US" altLang="zh-CN" sz="3200" i="1" smtClean="0">
                        <a:solidFill>
                          <a:schemeClr val="tx1"/>
                        </a:solidFill>
                        <a:latin typeface="Cambria Math"/>
                      </a:rPr>
                      <m:t>ℝ</m:t>
                    </m:r>
                    <m:r>
                      <a:rPr lang="en-US" altLang="zh-CN" sz="3200" i="1" smtClean="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zh-CN" sz="3200" dirty="0">
                    <a:solidFill>
                      <a:schemeClr val="tx1"/>
                    </a:solidFill>
                  </a:rPr>
                  <a:t>为偏置</a:t>
                </a:r>
                <a:r>
                  <a:rPr lang="zh-CN" altLang="en-US" sz="3200" dirty="0"/>
                  <a:t>项，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lang="zh-CN" altLang="zh-CN" sz="32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32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𝒘</m:t>
                        </m:r>
                        <m:r>
                          <a:rPr lang="en-US" altLang="zh-CN" sz="32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altLang="zh-CN" sz="3200" b="1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𝒙</m:t>
                        </m:r>
                      </m:e>
                    </m:d>
                    <m:r>
                      <a:rPr lang="en-US" altLang="zh-CN" sz="320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zh-CN" sz="3200" dirty="0">
                    <a:solidFill>
                      <a:schemeClr val="tx1"/>
                    </a:solidFill>
                  </a:rPr>
                  <a:t>表示</a:t>
                </a:r>
                <a14:m>
                  <m:oMath xmlns:m="http://schemas.openxmlformats.org/officeDocument/2006/math">
                    <m:r>
                      <a:rPr lang="zh-CN" altLang="zh-CN" sz="320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sz="3200" b="1" i="1">
                        <a:solidFill>
                          <a:schemeClr val="tx1"/>
                        </a:solidFill>
                        <a:latin typeface="Cambria Math"/>
                      </a:rPr>
                      <m:t>𝒘</m:t>
                    </m:r>
                    <m:r>
                      <a:rPr lang="en-US" altLang="zh-CN" sz="320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zh-CN" sz="3200" dirty="0">
                    <a:solidFill>
                      <a:schemeClr val="tx1"/>
                    </a:solidFill>
                  </a:rPr>
                  <a:t>与</a:t>
                </a:r>
                <a14:m>
                  <m:oMath xmlns:m="http://schemas.openxmlformats.org/officeDocument/2006/math">
                    <m:r>
                      <a:rPr lang="zh-CN" altLang="zh-CN" sz="3200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sz="3200" b="1" i="1">
                        <a:solidFill>
                          <a:schemeClr val="tx1"/>
                        </a:solidFill>
                        <a:latin typeface="Cambria Math"/>
                      </a:rPr>
                      <m:t>𝒙</m:t>
                    </m:r>
                    <m:r>
                      <a:rPr lang="en-US" altLang="zh-CN" sz="3200" i="1">
                        <a:solidFill>
                          <a:schemeClr val="tx1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zh-CN" sz="3200" dirty="0">
                    <a:solidFill>
                      <a:schemeClr val="tx1"/>
                    </a:solidFill>
                  </a:rPr>
                  <a:t>的内积。</a:t>
                </a:r>
                <a:endParaRPr lang="zh-CN" altLang="zh-CN" dirty="0">
                  <a:solidFill>
                    <a:schemeClr val="tx1"/>
                  </a:solidFill>
                </a:endParaRPr>
              </a:p>
              <a:p>
                <a:pPr marL="0" indent="0">
                  <a:lnSpc>
                    <a:spcPct val="200000"/>
                  </a:lnSpc>
                  <a:buNone/>
                </a:pP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99848" y="1829160"/>
                <a:ext cx="9507638" cy="951024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4805FC33-0F10-49CE-A834-743853ABD129}"/>
              </a:ext>
            </a:extLst>
          </p:cNvPr>
          <p:cNvSpPr/>
          <p:nvPr/>
        </p:nvSpPr>
        <p:spPr>
          <a:xfrm>
            <a:off x="429023" y="307852"/>
            <a:ext cx="5827236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zh-CN" altLang="zh-CN" sz="3800" b="1" dirty="0">
                <a:solidFill>
                  <a:srgbClr val="000000"/>
                </a:solidFill>
                <a:latin typeface="Corbel"/>
                <a:ea typeface="华文楷体" panose="02010600040101010101" pitchFamily="2" charset="-122"/>
                <a:cs typeface="+mj-cs"/>
              </a:rPr>
              <a:t>似然函数</a:t>
            </a:r>
            <a:r>
              <a:rPr lang="zh-CN" altLang="zh-CN" sz="3600" b="1" dirty="0"/>
              <a:t>与均方误差</a:t>
            </a:r>
            <a:r>
              <a:rPr lang="zh-CN" altLang="en-US" sz="3600" b="1" dirty="0"/>
              <a:t>的</a:t>
            </a:r>
            <a:r>
              <a:rPr lang="zh-CN" altLang="zh-CN" sz="3600" b="1" dirty="0"/>
              <a:t>关系</a:t>
            </a:r>
            <a:endParaRPr lang="zh-CN" altLang="en-US" sz="36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EEADC11-D693-41A0-B236-5F43361A69AF}"/>
              </a:ext>
            </a:extLst>
          </p:cNvPr>
          <p:cNvSpPr txBox="1"/>
          <p:nvPr/>
        </p:nvSpPr>
        <p:spPr>
          <a:xfrm>
            <a:off x="979714" y="1244385"/>
            <a:ext cx="5570756" cy="464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 fontAlgn="base">
              <a:lnSpc>
                <a:spcPts val="2687"/>
              </a:lnSpc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  <a:tabLst>
                <a:tab pos="152400" algn="l"/>
              </a:tabLst>
              <a:defRPr/>
            </a:pPr>
            <a:r>
              <a:rPr lang="zh-CN" altLang="en-US" sz="3200" b="1" dirty="0">
                <a:solidFill>
                  <a:srgbClr val="0070C0"/>
                </a:solidFill>
                <a:latin typeface="+mj-lt"/>
                <a:ea typeface="+mj-ea"/>
                <a:cs typeface="+mj-cs"/>
              </a:rPr>
              <a:t>线性模型均方误差的定义：</a:t>
            </a:r>
          </a:p>
        </p:txBody>
      </p:sp>
    </p:spTree>
    <p:extLst>
      <p:ext uri="{BB962C8B-B14F-4D97-AF65-F5344CB8AC3E}">
        <p14:creationId xmlns:p14="http://schemas.microsoft.com/office/powerpoint/2010/main" val="16401454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4852C1F-FED7-4836-8E45-D477A2BA47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0FEB808-55AD-4C9D-B7E6-A5C635E57A66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2020/10/9</a:t>
            </a:fld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016963-B6C4-4825-8069-E9F84B5140E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C05E19-FB89-41EA-BB98-9A4572A475B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宋体" panose="0201060003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82C2926-E740-4C30-ABC0-17C46F5AF39F}"/>
                  </a:ext>
                </a:extLst>
              </p:cNvPr>
              <p:cNvSpPr txBox="1"/>
              <p:nvPr/>
            </p:nvSpPr>
            <p:spPr>
              <a:xfrm>
                <a:off x="445772" y="1088160"/>
                <a:ext cx="9246121" cy="42101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n"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rPr>
                  <a:t>对于线性模型，设预测结果（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000" b="1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cs typeface="+mn-cs"/>
                          </a:rPr>
                          <m:t>𝒘</m:t>
                        </m:r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cs typeface="+mn-cs"/>
                          </a:rPr>
                          <m:t>,</m:t>
                        </m:r>
                        <m:sSup>
                          <m:sSupPr>
                            <m:ctrlPr>
                              <a:rPr kumimoji="0" lang="zh-CN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pPr>
                          <m:e>
                            <m:r>
                              <a:rPr kumimoji="0" lang="en-US" altLang="zh-CN" sz="2000" b="1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cs typeface="+mn-cs"/>
                              </a:rPr>
                              <m:t>𝒙</m:t>
                            </m:r>
                          </m:e>
                          <m:sup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cs typeface="+mn-cs"/>
                              </a:rPr>
                              <m:t>(</m:t>
                            </m:r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cs typeface="+mn-cs"/>
                              </a:rPr>
                              <m:t>𝑖</m:t>
                            </m:r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cs typeface="+mn-cs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cs typeface="+mn-cs"/>
                      </a:rPr>
                      <m:t>+</m:t>
                    </m:r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cs typeface="+mn-cs"/>
                      </a:rPr>
                      <m:t>𝑏</m:t>
                    </m:r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rPr>
                  <a:t>）与真实结果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zh-CN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cs typeface="+mn-cs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kumimoji="0" lang="zh-CN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CN" sz="20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cs typeface="+mn-cs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rPr>
                  <a:t>之间误差为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CN" altLang="en-US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𝜖</m:t>
                        </m:r>
                      </m:e>
                      <m:sup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p>
                    </m:sSup>
                  </m:oMath>
                </a14:m>
                <a:r>
                  <a:rPr kumimoji="0" lang="en-US" altLang="zh-CN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rPr>
                  <a:t>, 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rPr>
                  <a:t>即：</a:t>
                </a:r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orbel"/>
                  <a:ea typeface="华文楷体" panose="0201060004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182C2926-E740-4C30-ABC0-17C46F5AF3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72" y="1088160"/>
                <a:ext cx="9246121" cy="421013"/>
              </a:xfrm>
              <a:prstGeom prst="rect">
                <a:avLst/>
              </a:prstGeom>
              <a:blipFill>
                <a:blip r:embed="rId2"/>
                <a:stretch>
                  <a:fillRect l="-593" t="-4348" b="-260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530CC37-0CCD-4172-BF53-4B53C3C03593}"/>
                  </a:ext>
                </a:extLst>
              </p:cNvPr>
              <p:cNvSpPr/>
              <p:nvPr/>
            </p:nvSpPr>
            <p:spPr>
              <a:xfrm>
                <a:off x="9322097" y="1012194"/>
                <a:ext cx="2779864" cy="48667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1" lang="zh-CN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  <a:sym typeface="Calibri" pitchFamily="34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zh-CN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Calibri" pitchFamily="34" charset="0"/>
                          </a:rPr>
                        </m:ctrlPr>
                      </m:sSupPr>
                      <m:e>
                        <m:r>
                          <a:rPr kumimoji="1" lang="en-US" altLang="zh-CN" sz="24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cs typeface="+mn-cs"/>
                            <a:sym typeface="Calibri" pitchFamily="34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kumimoji="1" lang="zh-CN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Calibri" pitchFamily="34" charset="0"/>
                              </a:rPr>
                            </m:ctrlPr>
                          </m:dPr>
                          <m:e>
                            <m:r>
                              <a:rPr kumimoji="1" lang="en-US" altLang="zh-CN" sz="24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cs typeface="+mn-cs"/>
                                <a:sym typeface="Calibri" pitchFamily="34" charset="0"/>
                              </a:rPr>
                              <m:t>𝑖</m:t>
                            </m:r>
                          </m:e>
                        </m:d>
                      </m:sup>
                    </m:sSup>
                  </m:oMath>
                </a14:m>
                <a:r>
                  <a:rPr kumimoji="1" lang="en-US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宋体"/>
                    <a:cs typeface="+mn-cs"/>
                    <a:sym typeface="Calibri" pitchFamily="34" charset="0"/>
                  </a:rPr>
                  <a:t>=</a:t>
                </a:r>
                <a:r>
                  <a:rPr kumimoji="1" lang="zh-CN" altLang="zh-CN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/>
                    <a:ea typeface="宋体"/>
                    <a:cs typeface="+mn-cs"/>
                    <a:sym typeface="Calibri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〈"/>
                        <m:endChr m:val="〉"/>
                        <m:ctrlPr>
                          <a:rPr kumimoji="1" lang="zh-CN" altLang="zh-CN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  <a:sym typeface="Calibri" pitchFamily="34" charset="0"/>
                          </a:rPr>
                        </m:ctrlPr>
                      </m:dPr>
                      <m:e>
                        <m:r>
                          <a:rPr kumimoji="1" lang="en-US" altLang="zh-CN" sz="2000" b="1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cs typeface="+mn-cs"/>
                            <a:sym typeface="Calibri" pitchFamily="34" charset="0"/>
                          </a:rPr>
                          <m:t>𝒘</m:t>
                        </m:r>
                        <m:r>
                          <a:rPr kumimoji="1" lang="en-US" altLang="zh-CN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/>
                            <a:cs typeface="+mn-cs"/>
                            <a:sym typeface="Calibri" pitchFamily="34" charset="0"/>
                          </a:rPr>
                          <m:t>,</m:t>
                        </m:r>
                        <m:sSup>
                          <m:sSupPr>
                            <m:ctrlPr>
                              <a:rPr kumimoji="1" lang="zh-CN" altLang="zh-CN" sz="20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  <a:sym typeface="Calibri" pitchFamily="34" charset="0"/>
                              </a:rPr>
                            </m:ctrlPr>
                          </m:sSupPr>
                          <m:e>
                            <m:r>
                              <a:rPr kumimoji="1" lang="en-US" altLang="zh-CN" sz="2000" b="1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cs typeface="+mn-cs"/>
                                <a:sym typeface="Calibri" pitchFamily="34" charset="0"/>
                              </a:rPr>
                              <m:t>𝒙</m:t>
                            </m:r>
                          </m:e>
                          <m:sup>
                            <m:r>
                              <a:rPr kumimoji="1" lang="en-US" altLang="zh-CN" sz="20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cs typeface="+mn-cs"/>
                                <a:sym typeface="Calibri" pitchFamily="34" charset="0"/>
                              </a:rPr>
                              <m:t>(</m:t>
                            </m:r>
                            <m:r>
                              <a:rPr kumimoji="1" lang="en-US" altLang="zh-CN" sz="20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cs typeface="+mn-cs"/>
                                <a:sym typeface="Calibri" pitchFamily="34" charset="0"/>
                              </a:rPr>
                              <m:t>𝑖</m:t>
                            </m:r>
                            <m:r>
                              <a:rPr kumimoji="1" lang="en-US" altLang="zh-CN" sz="20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cs typeface="+mn-cs"/>
                                <a:sym typeface="Calibri" pitchFamily="34" charset="0"/>
                              </a:rPr>
                              <m:t>)</m:t>
                            </m:r>
                          </m:sup>
                        </m:sSup>
                      </m:e>
                    </m:d>
                    <m:r>
                      <a:rPr kumimoji="1" lang="en-US" altLang="zh-CN" sz="20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cs typeface="+mn-cs"/>
                        <a:sym typeface="Calibri" pitchFamily="34" charset="0"/>
                      </a:rPr>
                      <m:t>+</m:t>
                    </m:r>
                    <m:r>
                      <a:rPr kumimoji="1" lang="en-US" altLang="zh-CN" sz="20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/>
                        <a:cs typeface="+mn-cs"/>
                        <a:sym typeface="Calibri" pitchFamily="34" charset="0"/>
                      </a:rPr>
                      <m:t>𝑏</m:t>
                    </m:r>
                    <m:r>
                      <a:rPr kumimoji="1" lang="en-US" altLang="zh-CN" sz="20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  <a:sym typeface="Calibri" pitchFamily="34" charset="0"/>
                      </a:rPr>
                      <m:t>+</m:t>
                    </m:r>
                    <m:sSup>
                      <m:sSupPr>
                        <m:ctrlP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zh-CN" altLang="en-US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𝜖</m:t>
                        </m:r>
                      </m:e>
                      <m:sup>
                        <m:r>
                          <a:rPr kumimoji="0" lang="en-US" altLang="zh-CN" sz="20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</m:sup>
                    </m:sSup>
                  </m:oMath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华文楷体" panose="0201060004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530CC37-0CCD-4172-BF53-4B53C3C035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2097" y="1012194"/>
                <a:ext cx="2779864" cy="486672"/>
              </a:xfrm>
              <a:prstGeom prst="rect">
                <a:avLst/>
              </a:prstGeom>
              <a:blipFill>
                <a:blip r:embed="rId3"/>
                <a:stretch>
                  <a:fillRect t="-5000" b="-27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EF67296-D82E-48FA-BFF9-CDEF69731579}"/>
                  </a:ext>
                </a:extLst>
              </p:cNvPr>
              <p:cNvSpPr txBox="1"/>
              <p:nvPr/>
            </p:nvSpPr>
            <p:spPr>
              <a:xfrm>
                <a:off x="445772" y="1583976"/>
                <a:ext cx="1137581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n"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rPr>
                  <a:t>通常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rPr>
                  <a:t>误差满足平均值为</a:t>
                </a:r>
                <a:r>
                  <a:rPr kumimoji="0" lang="en-US" altLang="zh-CN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rPr>
                  <a:t>0</a:t>
                </a: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rPr>
                  <a:t>的高斯分布</a:t>
                </a: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rPr>
                  <a:t>，即正态分布。那么在一个样本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𝑖</m:t>
                    </m:r>
                    <m:r>
                      <a:rPr kumimoji="0" lang="zh-CN" alt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上</m:t>
                    </m:r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0" lang="zh-CN" alt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和</m:t>
                    </m:r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𝑦</m:t>
                    </m:r>
                    <m:r>
                      <a:rPr kumimoji="0" lang="zh-CN" altLang="en-US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的概率密度公式为</m:t>
                    </m:r>
                    <m:r>
                      <a:rPr kumimoji="0" lang="zh-CN" altLang="en-US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：</m:t>
                    </m:r>
                    <m:r>
                      <a:rPr kumimoji="0" lang="en-US" altLang="zh-CN" sz="20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 </m:t>
                    </m:r>
                  </m:oMath>
                </a14:m>
                <a:endParaRPr kumimoji="0" lang="zh-CN" altLang="en-US" sz="2000" b="0" i="1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华文楷体" panose="0201060004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CEF67296-D82E-48FA-BFF9-CDEF69731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72" y="1583976"/>
                <a:ext cx="11375812" cy="400110"/>
              </a:xfrm>
              <a:prstGeom prst="rect">
                <a:avLst/>
              </a:prstGeom>
              <a:blipFill>
                <a:blip r:embed="rId4"/>
                <a:stretch>
                  <a:fillRect l="-482" t="-9231" b="-2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EFAFB00-9A5A-4F32-9F7C-729A86F6E125}"/>
                  </a:ext>
                </a:extLst>
              </p:cNvPr>
              <p:cNvSpPr txBox="1"/>
              <p:nvPr/>
            </p:nvSpPr>
            <p:spPr>
              <a:xfrm>
                <a:off x="1362453" y="2043624"/>
                <a:ext cx="6946860" cy="790986"/>
              </a:xfrm>
              <a:prstGeom prst="rect">
                <a:avLst/>
              </a:prstGeom>
              <a:solidFill>
                <a:srgbClr val="FFFF00">
                  <a:alpha val="16000"/>
                </a:srgbClr>
              </a:solidFill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𝑝</m:t>
                      </m:r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sup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p>
                        </m:e>
                        <m:e>
                          <m:sSup>
                            <m:sSup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0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𝒙</m:t>
                              </m:r>
                            </m:e>
                            <m:sup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𝑖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sup>
                          </m:sSup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;</m:t>
                          </m:r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𝒘</m:t>
                          </m:r>
                        </m:e>
                      </m:d>
                      <m:r>
                        <a:rPr kumimoji="0" lang="en-US" altLang="zh-CN" sz="2000" b="1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f>
                        <m:f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  <m:r>
                                <a:rPr kumimoji="0" lang="zh-CN" alt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𝜋</m:t>
                              </m:r>
                              <m:sSup>
                                <m:sSupPr>
                                  <m:ctrlP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zh-CN" altLang="en-US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rad>
                        </m:den>
                      </m:f>
                      <m:r>
                        <m:rPr>
                          <m:sty m:val="p"/>
                        </m:rPr>
                        <a:rPr kumimoji="0" lang="en-US" altLang="zh-CN" sz="20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exp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⁡(−</m:t>
                      </m:r>
                      <m:f>
                        <m:f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CN" sz="20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𝒘</m:t>
                                      </m:r>
                                      <m: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kumimoji="0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altLang="zh-CN" sz="2000" b="1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kumimoji="0" lang="en-US" altLang="zh-CN" sz="20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0" lang="en-US" altLang="zh-CN" sz="20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+</m:t>
                                  </m:r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𝑏</m:t>
                                  </m:r>
                                </m:e>
                              </m:d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)</m:t>
                              </m:r>
                            </m:e>
                            <m:sup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2</m:t>
                          </m:r>
                          <m:sSup>
                            <m:sSupPr>
                              <m:ctrlP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zh-CN" altLang="en-US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0" lang="en-US" altLang="zh-CN" sz="20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华文楷体" panose="0201060004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0EFAFB00-9A5A-4F32-9F7C-729A86F6E1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2453" y="2043624"/>
                <a:ext cx="6946860" cy="79098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A8350C5-D00C-4AFB-951C-3C3189FEF6D0}"/>
                  </a:ext>
                </a:extLst>
              </p:cNvPr>
              <p:cNvSpPr txBox="1"/>
              <p:nvPr/>
            </p:nvSpPr>
            <p:spPr>
              <a:xfrm>
                <a:off x="409830" y="5898336"/>
                <a:ext cx="4285725" cy="4648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从而需要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altLang="zh-CN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kumimoji="0" lang="en-US" altLang="zh-CN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kumimoji="0" lang="en-US" altLang="zh-CN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kumimoji="0" lang="en-US" altLang="zh-CN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kumimoji="0" lang="en-US" altLang="zh-CN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p>
                          <m:e>
                            <m:r>
                              <a:rPr kumimoji="0" lang="en-US" altLang="zh-CN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kumimoji="0" lang="en-US" altLang="zh-CN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p>
                                <m:d>
                                  <m:dPr>
                                    <m:ctrlPr>
                                      <a:rPr kumimoji="0" lang="en-US" altLang="zh-CN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zh-CN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</m:sup>
                            </m:sSup>
                            <m:r>
                              <a:rPr kumimoji="0" lang="en-US" altLang="zh-CN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−</m:t>
                            </m:r>
                            <m:d>
                              <m:dPr>
                                <m:ctrlPr>
                                  <a:rPr kumimoji="0" lang="en-US" altLang="zh-CN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kumimoji="0" lang="en-US" altLang="zh-CN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kumimoji="0" lang="en-US" altLang="zh-CN" b="1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  <m:r>
                                      <a:rPr kumimoji="0" lang="en-US" altLang="zh-CN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FF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sSup>
                                      <m:sSupPr>
                                        <m:ctrlPr>
                                          <a:rPr kumimoji="0" lang="en-US" altLang="zh-CN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0" lang="en-US" altLang="zh-CN" b="1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FF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kumimoji="0" lang="en-US" altLang="zh-CN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kumimoji="0" lang="en-US" altLang="zh-CN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FF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</m:e>
                                </m:d>
                                <m:r>
                                  <a:rPr kumimoji="0" lang="en-US" altLang="zh-CN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kumimoji="0" lang="en-US" altLang="zh-CN" b="0" i="1" u="none" strike="noStrike" kern="1200" cap="none" spc="0" normalizeH="0" baseline="0" noProof="0">
                                    <a:ln>
                                      <a:noFill/>
                                    </a:ln>
                                    <a:solidFill>
                                      <a:srgbClr val="FF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d>
                          </m:e>
                        </m:nary>
                      </m:e>
                      <m:sup>
                        <m:r>
                          <a:rPr kumimoji="0" lang="en-US" altLang="zh-CN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0" lang="zh-CN" altLang="en-US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最小</m:t>
                    </m:r>
                  </m:oMath>
                </a14:m>
                <a:endParaRPr kumimoji="0" lang="zh-CN" altLang="en-US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2A8350C5-D00C-4AFB-951C-3C3189FEF6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830" y="5898336"/>
                <a:ext cx="4285725" cy="464871"/>
              </a:xfrm>
              <a:prstGeom prst="rect">
                <a:avLst/>
              </a:prstGeom>
              <a:blipFill>
                <a:blip r:embed="rId6"/>
                <a:stretch>
                  <a:fillRect l="-1138" t="-77632" b="-1460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47571436-FFEE-4032-A628-3FAA184539CE}"/>
                  </a:ext>
                </a:extLst>
              </p:cNvPr>
              <p:cNvSpPr/>
              <p:nvPr/>
            </p:nvSpPr>
            <p:spPr>
              <a:xfrm>
                <a:off x="2048896" y="4874397"/>
                <a:ext cx="7759239" cy="833946"/>
              </a:xfrm>
              <a:prstGeom prst="rect">
                <a:avLst/>
              </a:prstGeom>
              <a:solidFill>
                <a:srgbClr val="00B0F0">
                  <a:alpha val="10000"/>
                </a:srgbClr>
              </a:solidFill>
              <a:ln>
                <a:solidFill>
                  <a:srgbClr val="000000"/>
                </a:solidFill>
              </a:ln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最小化：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−</m:t>
                      </m:r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𝑙𝑛𝐿</m:t>
                      </m:r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</m:d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a:rPr kumimoji="0" lang="en-US" altLang="zh-CN" sz="20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𝑚𝑙𝑛</m:t>
                      </m:r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ad>
                            <m:radPr>
                              <m:degHide m:val="on"/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radPr>
                            <m:deg/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  <m:r>
                                <a:rPr kumimoji="0" lang="zh-CN" altLang="en-US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𝜋𝜎</m:t>
                              </m:r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</m:e>
                          </m:rad>
                        </m:e>
                      </m:d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+</m:t>
                      </m:r>
                      <m:nary>
                        <m:naryPr>
                          <m:chr m:val="∑"/>
                          <m:limLoc m:val="subSup"/>
                          <m:ctrl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kumimoji="0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kumimoji="0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en-US" altLang="zh-CN" sz="2000" b="1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𝒘</m:t>
                                          </m:r>
                                          <m:r>
                                            <a:rPr kumimoji="0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,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0" lang="en-US" altLang="zh-CN" sz="20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US" altLang="zh-CN" sz="2000" b="1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𝒙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kumimoji="0" lang="en-US" altLang="zh-CN" sz="20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cs typeface="+mn-cs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kumimoji="0" lang="en-US" altLang="zh-CN" sz="20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cs typeface="+mn-cs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+</m:t>
                                      </m:r>
                                      <m: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𝑏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nary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华文楷体" panose="0201060004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47571436-FFEE-4032-A628-3FAA184539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8896" y="4874397"/>
                <a:ext cx="7759239" cy="83394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rgbClr val="00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18DF7E9-7A66-4527-A890-F53007344CA7}"/>
                  </a:ext>
                </a:extLst>
              </p:cNvPr>
              <p:cNvSpPr txBox="1"/>
              <p:nvPr/>
            </p:nvSpPr>
            <p:spPr>
              <a:xfrm>
                <a:off x="978108" y="4025997"/>
                <a:ext cx="8343989" cy="77463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orbel"/>
                    <a:ea typeface="华文楷体" panose="02010600040101010101" pitchFamily="2" charset="-122"/>
                    <a:cs typeface="+mn-cs"/>
                  </a:rPr>
                  <a:t>取对数：</a:t>
                </a: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𝑙𝑛𝐿</m:t>
                    </m:r>
                    <m:d>
                      <m:d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𝑤</m:t>
                        </m:r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,</m:t>
                        </m:r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𝑏</m:t>
                        </m:r>
                      </m:e>
                    </m:d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=−</m:t>
                    </m:r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𝑚𝑙𝑛</m:t>
                    </m:r>
                    <m:d>
                      <m:d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ad>
                          <m:radPr>
                            <m:degHide m:val="on"/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radPr>
                          <m:deg/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  <m:r>
                              <a:rPr kumimoji="0" lang="zh-CN" altLang="en-US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𝜋</m:t>
                            </m:r>
                            <m:sSup>
                              <m:sSupPr>
                                <m:ctrlP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zh-CN" alt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 </m:t>
                            </m:r>
                          </m:e>
                        </m:rad>
                      </m:e>
                    </m:d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−</m:t>
                    </m:r>
                    <m:nary>
                      <m:naryPr>
                        <m:chr m:val="∑"/>
                        <m:limLoc m:val="subSup"/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𝑖</m:t>
                        </m:r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=1</m:t>
                        </m:r>
                      </m:sub>
                      <m:sup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𝑚</m:t>
                        </m:r>
                      </m:sup>
                      <m:e>
                        <m:f>
                          <m:fPr>
                            <m:ctrlP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kumimoji="0" lang="en-US" altLang="zh-C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0" lang="en-US" altLang="zh-CN" sz="2400" b="0" i="1" u="none" strike="noStrike" kern="1200" cap="none" spc="0" normalizeH="0" baseline="0" noProof="0" smtClean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𝑦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kumimoji="0" lang="en-US" altLang="zh-CN" sz="2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altLang="zh-CN" sz="2400" b="0" i="1" u="none" strike="noStrike" kern="1200" cap="none" spc="0" normalizeH="0" baseline="0" noProof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𝑖</m:t>
                                        </m:r>
                                      </m:e>
                                    </m:d>
                                  </m:sup>
                                </m:sSup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−</m:t>
                                </m:r>
                                <m:d>
                                  <m:dPr>
                                    <m:ctrlP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</m:ctrlPr>
                                  </m:dPr>
                                  <m:e>
                                    <m:d>
                                      <m:dPr>
                                        <m:begChr m:val="⟨"/>
                                        <m:endChr m:val="⟩"/>
                                        <m:ctrlPr>
                                          <a:rPr kumimoji="0" lang="en-US" altLang="zh-CN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kumimoji="0" lang="en-US" altLang="zh-CN" sz="2400" b="1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𝒘</m:t>
                                        </m:r>
                                        <m:r>
                                          <a:rPr kumimoji="0" lang="en-US" altLang="zh-CN" sz="2400" b="0" i="1" u="none" strike="noStrike" kern="1200" cap="none" spc="0" normalizeH="0" baseline="0" noProof="0">
                                            <a:ln>
                                              <a:noFill/>
                                            </a:ln>
                                            <a:solidFill>
                                              <a:srgbClr val="000000"/>
                                            </a:solidFill>
                                            <a:effectLst/>
                                            <a:uLnTx/>
                                            <a:uFillTx/>
                                            <a:latin typeface="Cambria Math" panose="02040503050406030204" pitchFamily="18" charset="0"/>
                                            <a:cs typeface="+mn-cs"/>
                                          </a:rPr>
                                          <m:t>,</m:t>
                                        </m:r>
                                        <m:sSup>
                                          <m:sSupPr>
                                            <m:ctrlPr>
                                              <a:rPr kumimoji="0" lang="en-US" altLang="zh-CN" sz="2400" b="0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kumimoji="0" lang="en-US" altLang="zh-CN" sz="2400" b="1" i="1" u="none" strike="noStrike" kern="1200" cap="none" spc="0" normalizeH="0" baseline="0" noProof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rgbClr val="000000"/>
                                                </a:solidFill>
                                                <a:effectLst/>
                                                <a:uLnTx/>
                                                <a:uFillTx/>
                                                <a:latin typeface="Cambria Math" panose="02040503050406030204" pitchFamily="18" charset="0"/>
                                                <a:cs typeface="+mn-cs"/>
                                              </a:rPr>
                                              <m:t>𝒙</m:t>
                                            </m:r>
                                          </m:e>
                                          <m:sup>
                                            <m:d>
                                              <m:dPr>
                                                <m:ctrlPr>
                                                  <a:rPr kumimoji="0" lang="en-US" altLang="zh-CN" sz="24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cs typeface="+mn-cs"/>
                                                  </a:rPr>
                                                </m:ctrlPr>
                                              </m:dPr>
                                              <m:e>
                                                <m:r>
                                                  <a:rPr kumimoji="0" lang="en-US" altLang="zh-CN" sz="2400" b="0" i="1" u="none" strike="noStrike" kern="1200" cap="none" spc="0" normalizeH="0" baseline="0" noProof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rgbClr val="000000"/>
                                                    </a:solidFill>
                                                    <a:effectLst/>
                                                    <a:uLnTx/>
                                                    <a:uFillTx/>
                                                    <a:latin typeface="Cambria Math" panose="02040503050406030204" pitchFamily="18" charset="0"/>
                                                    <a:cs typeface="+mn-cs"/>
                                                  </a:rPr>
                                                  <m:t>𝑖</m:t>
                                                </m:r>
                                              </m:e>
                                            </m:d>
                                          </m:sup>
                                        </m:sSup>
                                      </m:e>
                                    </m:d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+</m:t>
                                    </m:r>
                                    <m:r>
                                      <a:rPr kumimoji="0" lang="en-US" altLang="zh-CN" sz="2400" b="0" i="1" u="none" strike="noStrike" kern="1200" cap="none" spc="0" normalizeH="0" baseline="0" noProof="0">
                                        <a:ln>
                                          <a:noFill/>
                                        </a:ln>
                                        <a:solidFill>
                                          <a:srgbClr val="000000"/>
                                        </a:solidFill>
                                        <a:effectLst/>
                                        <a:uLnTx/>
                                        <a:uFillTx/>
                                        <a:latin typeface="Cambria Math" panose="02040503050406030204" pitchFamily="18" charset="0"/>
                                        <a:cs typeface="+mn-cs"/>
                                      </a:rPr>
                                      <m:t>𝑏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</m:ctrlPr>
                              </m:sSupPr>
                              <m:e>
                                <m:r>
                                  <a:rPr kumimoji="0" lang="zh-CN" altLang="en-US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𝜎</m:t>
                                </m:r>
                              </m:e>
                              <m:sup>
                                <m:r>
                                  <a:rPr kumimoji="0" lang="en-US" altLang="zh-CN" sz="2400" b="0" i="1" u="none" strike="noStrike" kern="1200" cap="none" spc="0" normalizeH="0" baseline="0" noProof="0" smtClean="0">
                                    <a:ln>
                                      <a:noFill/>
                                    </a:ln>
                                    <a:solidFill>
                                      <a:srgbClr val="000000"/>
                                    </a:solidFill>
                                    <a:effectLst/>
                                    <a:uLnTx/>
                                    <a:uFillTx/>
                                    <a:latin typeface="Cambria Math" panose="02040503050406030204" pitchFamily="18" charset="0"/>
                                    <a:cs typeface="+mn-cs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</m:e>
                    </m:nary>
                  </m:oMath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华文楷体" panose="0201060004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18DF7E9-7A66-4527-A890-F53007344C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108" y="4025997"/>
                <a:ext cx="8343989" cy="774636"/>
              </a:xfrm>
              <a:prstGeom prst="rect">
                <a:avLst/>
              </a:prstGeom>
              <a:blipFill>
                <a:blip r:embed="rId8"/>
                <a:stretch>
                  <a:fillRect l="-730" b="-78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内容占位符 2">
                <a:extLst>
                  <a:ext uri="{FF2B5EF4-FFF2-40B4-BE49-F238E27FC236}">
                    <a16:creationId xmlns:a16="http://schemas.microsoft.com/office/drawing/2014/main" id="{EA3CA1B7-4E40-48BE-AC91-BDB7DE3E4F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04036" y="2821500"/>
                <a:ext cx="9996748" cy="479106"/>
              </a:xfrm>
            </p:spPr>
            <p:txBody>
              <a:bodyPr/>
              <a:lstStyle>
                <a:lvl1pPr marL="469900" indent="-469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o"/>
                  <a:defRPr sz="3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908050" indent="-43688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n"/>
                  <a:defRPr sz="26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304925" indent="-39560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o"/>
                  <a:defRPr sz="23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94180" indent="-3873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n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94230" indent="-398780" algn="l" rtl="0" eaLnBrk="1" fontAlgn="base" hangingPunct="1">
                  <a:spcBef>
                    <a:spcPct val="25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51430" indent="-398780" algn="l" rtl="0" eaLnBrk="1" fontAlgn="base" hangingPunct="1">
                  <a:spcBef>
                    <a:spcPct val="25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3008630" indent="-398780" algn="l" rtl="0" eaLnBrk="1" fontAlgn="base" hangingPunct="1">
                  <a:spcBef>
                    <a:spcPct val="25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65830" indent="-398780" algn="l" rtl="0" eaLnBrk="1" fontAlgn="base" hangingPunct="1">
                  <a:spcBef>
                    <a:spcPct val="25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923030" indent="-398780" algn="l" rtl="0" eaLnBrk="1" fontAlgn="base" hangingPunct="1">
                  <a:spcBef>
                    <a:spcPct val="25000"/>
                  </a:spcBef>
                  <a:spcAft>
                    <a:spcPct val="0"/>
                  </a:spcAft>
                  <a:buClr>
                    <a:schemeClr val="hlink"/>
                  </a:buClr>
                  <a:buFont typeface="Wingdings" panose="05000000000000000000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469900" marR="0" lvl="0" indent="-469900" algn="l" defTabSz="914400" rtl="0" eaLnBrk="1" fontAlgn="base" latinLnBrk="0" hangingPunct="1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36699"/>
                  </a:buClr>
                  <a:buSzTx/>
                  <a:buFont typeface="Wingdings" panose="05000000000000000000" pitchFamily="2" charset="2"/>
                  <a:buChar char="n"/>
                  <a:tabLst/>
                  <a:defRPr/>
                </a:pP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设基于</a:t>
                </a:r>
                <a:r>
                  <a:rPr kumimoji="0" lang="zh-CN" altLang="zh-CN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参数为</a:t>
                </a:r>
                <a14:m>
                  <m:oMath xmlns:m="http://schemas.openxmlformats.org/officeDocument/2006/math">
                    <m:r>
                      <a:rPr kumimoji="0" lang="zh-CN" altLang="zh-CN" sz="20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  <m:r>
                      <a:rPr kumimoji="0" lang="en-US" altLang="zh-CN" sz="2000" b="1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𝒘</m:t>
                    </m:r>
                    <m:r>
                      <a:rPr kumimoji="0" lang="en-US" altLang="zh-CN" sz="20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r>
                      <a:rPr kumimoji="0" lang="en-US" altLang="zh-CN" sz="20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𝑏</m:t>
                    </m:r>
                    <m:r>
                      <a:rPr kumimoji="0" lang="en-US" altLang="zh-CN" sz="20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 </m:t>
                    </m:r>
                  </m:oMath>
                </a14:m>
                <a:r>
                  <a:rPr kumimoji="0" lang="zh-CN" altLang="zh-CN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以上正态</a:t>
                </a:r>
                <a:r>
                  <a:rPr kumimoji="0" lang="zh-CN" altLang="zh-CN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分布</a:t>
                </a:r>
                <a:r>
                  <a:rPr kumimoji="0" lang="zh-CN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模型对于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zh-CN" altLang="zh-CN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kumimoji="0" lang="zh-CN" altLang="zh-CN" sz="20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CN" sz="20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kumimoji="0" lang="en-US" altLang="zh-CN" sz="20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</m:t>
                    </m:r>
                    <m:sSup>
                      <m:sSupPr>
                        <m:ctrlPr>
                          <a:rPr kumimoji="0" lang="zh-CN" altLang="zh-CN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</m:e>
                      <m:sup>
                        <m:r>
                          <a:rPr kumimoji="0" lang="en-US" altLang="zh-CN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(2)</m:t>
                        </m:r>
                      </m:sup>
                    </m:sSup>
                    <m:r>
                      <a:rPr kumimoji="0" lang="en-US" altLang="zh-CN" sz="20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,…, </m:t>
                    </m:r>
                    <m:sSup>
                      <m:sSupPr>
                        <m:ctrlPr>
                          <a:rPr kumimoji="0" lang="zh-CN" altLang="zh-CN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pPr>
                      <m:e>
                        <m:r>
                          <a:rPr kumimoji="0" lang="en-US" altLang="zh-CN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kumimoji="0" lang="zh-CN" altLang="zh-CN" sz="20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dPr>
                          <m:e>
                            <m:r>
                              <a:rPr kumimoji="0" lang="en-US" altLang="zh-CN" sz="2000" b="0" i="1" u="none" strike="noStrike" kern="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m:rPr>
                        <m:nor/>
                      </m:rPr>
                      <a:rPr kumimoji="0" lang="zh-CN" altLang="en-US" sz="20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rbel"/>
                        <a:ea typeface="华文楷体" panose="02010600040101010101" pitchFamily="2" charset="-122"/>
                        <a:cs typeface="+mn-cs"/>
                      </a:rPr>
                      <m:t>全部样</m:t>
                    </m:r>
                    <m:r>
                      <m:rPr>
                        <m:nor/>
                      </m:rPr>
                      <a:rPr kumimoji="0" lang="zh-CN" altLang="en-US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orbel"/>
                        <a:ea typeface="华文楷体" panose="02010600040101010101" pitchFamily="2" charset="-122"/>
                        <a:cs typeface="+mn-cs"/>
                      </a:rPr>
                      <m:t>本</m:t>
                    </m:r>
                  </m:oMath>
                </a14:m>
                <a:r>
                  <a:rPr kumimoji="0" lang="zh-CN" altLang="zh-CN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华文楷体" panose="02010600040101010101" pitchFamily="2" charset="-122"/>
                    <a:cs typeface="Times New Roman" panose="02020603050405020304" pitchFamily="18" charset="0"/>
                  </a:rPr>
                  <a:t>的似然函数为：</a:t>
                </a:r>
                <a:endParaRPr kumimoji="0" lang="en-US" altLang="zh-CN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内容占位符 2">
                <a:extLst>
                  <a:ext uri="{FF2B5EF4-FFF2-40B4-BE49-F238E27FC236}">
                    <a16:creationId xmlns:a16="http://schemas.microsoft.com/office/drawing/2014/main" id="{EA3CA1B7-4E40-48BE-AC91-BDB7DE3E4F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36" y="2821500"/>
                <a:ext cx="9996748" cy="479106"/>
              </a:xfr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270C0558-6CE7-431F-A8D0-C5ABF3440455}"/>
              </a:ext>
            </a:extLst>
          </p:cNvPr>
          <p:cNvSpPr/>
          <p:nvPr/>
        </p:nvSpPr>
        <p:spPr>
          <a:xfrm>
            <a:off x="11089849" y="4092299"/>
            <a:ext cx="946983" cy="1323439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似然函数与均方误差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的</a:t>
            </a:r>
            <a:r>
              <a:rPr kumimoji="0" lang="zh-CN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关系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3" name="右大括号 2">
            <a:extLst>
              <a:ext uri="{FF2B5EF4-FFF2-40B4-BE49-F238E27FC236}">
                <a16:creationId xmlns:a16="http://schemas.microsoft.com/office/drawing/2014/main" id="{BABD336B-83D2-4425-B2B7-721EEB59D314}"/>
              </a:ext>
            </a:extLst>
          </p:cNvPr>
          <p:cNvSpPr/>
          <p:nvPr/>
        </p:nvSpPr>
        <p:spPr bwMode="auto">
          <a:xfrm>
            <a:off x="10712029" y="4025997"/>
            <a:ext cx="352211" cy="1456045"/>
          </a:xfrm>
          <a:prstGeom prst="rightBrace">
            <a:avLst>
              <a:gd name="adj1" fmla="val 8333"/>
              <a:gd name="adj2" fmla="val 50000"/>
            </a:avLst>
          </a:prstGeom>
          <a:noFill/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8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Verdana" panose="020B0604030504040204" pitchFamily="34" charset="0"/>
              <a:ea typeface="方正隶书简体" pitchFamily="65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4E8305EF-F9B6-4CAE-A355-9E2A327DF247}"/>
              </a:ext>
            </a:extLst>
          </p:cNvPr>
          <p:cNvSpPr/>
          <p:nvPr/>
        </p:nvSpPr>
        <p:spPr>
          <a:xfrm>
            <a:off x="518800" y="282529"/>
            <a:ext cx="57246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zh-CN" sz="3600" b="1" dirty="0">
                <a:solidFill>
                  <a:srgbClr val="000000"/>
                </a:solidFill>
                <a:latin typeface="Corbel"/>
                <a:ea typeface="华文楷体" panose="02010600040101010101" pitchFamily="2" charset="-122"/>
                <a:cs typeface="+mj-cs"/>
              </a:rPr>
              <a:t>似然函数与均方误差</a:t>
            </a:r>
            <a:r>
              <a:rPr lang="zh-CN" altLang="en-US" sz="3600" b="1" dirty="0">
                <a:solidFill>
                  <a:srgbClr val="000000"/>
                </a:solidFill>
                <a:latin typeface="Corbel"/>
                <a:ea typeface="华文楷体" panose="02010600040101010101" pitchFamily="2" charset="-122"/>
                <a:cs typeface="+mj-cs"/>
              </a:rPr>
              <a:t>的</a:t>
            </a:r>
            <a:r>
              <a:rPr lang="zh-CN" altLang="zh-CN" sz="3600" b="1" dirty="0">
                <a:solidFill>
                  <a:srgbClr val="000000"/>
                </a:solidFill>
                <a:latin typeface="Corbel"/>
                <a:ea typeface="华文楷体" panose="02010600040101010101" pitchFamily="2" charset="-122"/>
                <a:cs typeface="+mj-cs"/>
              </a:rPr>
              <a:t>关系</a:t>
            </a:r>
            <a:endParaRPr lang="zh-CN" altLang="en-US" sz="3600" b="1" dirty="0">
              <a:solidFill>
                <a:srgbClr val="000000"/>
              </a:solidFill>
              <a:latin typeface="Corbel"/>
              <a:ea typeface="华文楷体" panose="02010600040101010101" pitchFamily="2" charset="-122"/>
              <a:cs typeface="+mj-cs"/>
            </a:endParaRP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23DED1FF-C2CB-44BC-A284-3AEE21966D83}"/>
              </a:ext>
            </a:extLst>
          </p:cNvPr>
          <p:cNvSpPr/>
          <p:nvPr/>
        </p:nvSpPr>
        <p:spPr bwMode="auto">
          <a:xfrm>
            <a:off x="4612795" y="5993875"/>
            <a:ext cx="537307" cy="369332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8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Verdana" panose="020B0604030504040204" pitchFamily="34" charset="0"/>
              <a:ea typeface="方正隶书简体" pitchFamily="65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00645CA-712E-49CD-8035-271A996A36F3}"/>
                  </a:ext>
                </a:extLst>
              </p:cNvPr>
              <p:cNvSpPr/>
              <p:nvPr/>
            </p:nvSpPr>
            <p:spPr>
              <a:xfrm>
                <a:off x="5219196" y="5769840"/>
                <a:ext cx="6817636" cy="757900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  <a:alpha val="37000"/>
                </a:schemeClr>
              </a:solidFill>
              <a:ln>
                <a:solidFill>
                  <a:schemeClr val="accent1"/>
                </a:solidFill>
              </a:ln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线性</m:t>
                          </m:r>
                          <m:r>
                            <a:rPr lang="zh-CN" alt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模型</m:t>
                          </m:r>
                          <m:r>
                            <a:rPr lang="zh-CN" altLang="en-US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损失</m:t>
                          </m:r>
                          <m:r>
                            <a:rPr lang="zh-CN" altLang="en-US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函数</m:t>
                          </m:r>
                          <m:r>
                            <a:rPr lang="zh-CN" altLang="en-US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：</m:t>
                          </m:r>
                          <m:r>
                            <a:rPr lang="en-US" altLang="zh-CN" sz="20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)=</m:t>
                          </m:r>
                          <m:nary>
                            <m:naryPr>
                              <m:chr m:val="∑"/>
                              <m:limLoc m:val="subSup"/>
                              <m:ctrl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5"/>
                                </m:rP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p>
                            <m:e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lang="en-US" altLang="zh-CN" sz="20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0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  <m:r>
                                        <a:rPr lang="en-US" altLang="zh-CN" sz="2000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p>
                                        <m:sSupPr>
                                          <m:ctrlPr>
                                            <a:rPr lang="en-US" altLang="zh-CN" sz="2000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CN" sz="2000" b="1" i="1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en-US" altLang="zh-CN" sz="20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altLang="zh-CN" sz="2000" i="1">
                                                  <a:solidFill>
                                                    <a:srgbClr val="FF0000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CN" sz="2000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d>
                            </m:e>
                          </m:nary>
                        </m:e>
                        <m:sup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F00645CA-712E-49CD-8035-271A996A36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9196" y="5769840"/>
                <a:ext cx="6817636" cy="75790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0B29C7E2-25FD-4DC1-B8EF-A8D6D85D96C5}"/>
                  </a:ext>
                </a:extLst>
              </p:cNvPr>
              <p:cNvSpPr/>
              <p:nvPr/>
            </p:nvSpPr>
            <p:spPr>
              <a:xfrm>
                <a:off x="445772" y="3337571"/>
                <a:ext cx="10538150" cy="79098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zh-CN" altLang="en-US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最大化：</m:t>
                      </m:r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𝐿</m:t>
                      </m:r>
                      <m:d>
                        <m:dPr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𝑤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</a:rPr>
                            <m:t>𝑏</m:t>
                          </m:r>
                        </m:e>
                      </m:d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=</m:t>
                      </m:r>
                      <m:r>
                        <m:rPr>
                          <m:sty m:val="p"/>
                        </m:rPr>
                        <a:rPr kumimoji="0" lang="en-US" altLang="zh-CN" sz="20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Like</m:t>
                      </m:r>
                      <m:d>
                        <m:dPr>
                          <m:ctrlPr>
                            <a:rPr kumimoji="0" lang="zh-CN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0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𝒘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𝑏</m:t>
                          </m:r>
                        </m:e>
                        <m:e>
                          <m:sSup>
                            <m:sSupPr>
                              <m:ctrlPr>
                                <a:rPr kumimoji="0" lang="zh-CN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kumimoji="0" lang="zh-CN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cs typeface="+mn-cs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,…,</m:t>
                          </m:r>
                          <m:sSup>
                            <m:sSupPr>
                              <m:ctrlPr>
                                <a:rPr kumimoji="0" lang="zh-CN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kumimoji="0" lang="zh-CN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cs typeface="+mn-cs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kumimoji="0" lang="en-US" altLang="zh-CN" sz="20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∏"/>
                          <m:limLoc m:val="subSup"/>
                          <m:ctrl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m:rPr>
                              <m:brk m:alnAt="25"/>
                            </m:rP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0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kumimoji="0" lang="en-US" altLang="zh-CN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zh-CN" altLang="en-US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kumimoji="0" lang="en-US" altLang="zh-CN" sz="20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r>
                            <m:rPr>
                              <m:sty m:val="p"/>
                            </m:rPr>
                            <a:rPr kumimoji="0" lang="en-US" altLang="zh-CN" sz="20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exp</m:t>
                          </m:r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⁡(−</m:t>
                          </m:r>
                          <m:f>
                            <m:fPr>
                              <m:ctrlP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(</m:t>
                                  </m:r>
                                  <m:sSup>
                                    <m:sSupPr>
                                      <m:ctrlP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kumimoji="0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⟨"/>
                                          <m:endChr m:val="⟩"/>
                                          <m:ctrlPr>
                                            <a:rPr kumimoji="0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en-US" altLang="zh-CN" sz="2000" b="1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𝒘</m:t>
                                          </m:r>
                                          <m:r>
                                            <a:rPr kumimoji="0" lang="en-US" altLang="zh-CN" sz="20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  <m:t>,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0" lang="en-US" altLang="zh-CN" sz="20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US" altLang="zh-CN" sz="2000" b="1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  <m:t>𝒙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kumimoji="0" lang="en-US" altLang="zh-CN" sz="20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cs typeface="+mn-cs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kumimoji="0" lang="en-US" altLang="zh-CN" sz="20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cs typeface="+mn-cs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  <m: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+</m:t>
                                      </m:r>
                                      <m:r>
                                        <a:rPr kumimoji="0" lang="en-US" altLang="zh-CN" sz="20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𝑏</m:t>
                                      </m:r>
                                    </m:e>
                                  </m:d>
                                  <m:r>
                                    <a:rPr kumimoji="0" lang="en-US" altLang="zh-CN" sz="20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kumimoji="0" lang="en-US" altLang="zh-CN" sz="20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zh-CN" altLang="en-US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0" lang="en-US" altLang="zh-CN" sz="20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  <m:r>
                            <a:rPr kumimoji="0" lang="en-US" altLang="zh-CN" sz="20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华文楷体" panose="0201060004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0B29C7E2-25FD-4DC1-B8EF-A8D6D85D96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72" y="3337571"/>
                <a:ext cx="10538150" cy="79098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>
            <a:extLst>
              <a:ext uri="{FF2B5EF4-FFF2-40B4-BE49-F238E27FC236}">
                <a16:creationId xmlns:a16="http://schemas.microsoft.com/office/drawing/2014/main" id="{C990BD72-6045-454A-BE5F-A33F3D95D8E3}"/>
              </a:ext>
            </a:extLst>
          </p:cNvPr>
          <p:cNvSpPr/>
          <p:nvPr/>
        </p:nvSpPr>
        <p:spPr bwMode="auto">
          <a:xfrm>
            <a:off x="709127" y="3382257"/>
            <a:ext cx="10002902" cy="1409206"/>
          </a:xfrm>
          <a:prstGeom prst="rect">
            <a:avLst/>
          </a:prstGeom>
          <a:solidFill>
            <a:srgbClr val="FFFF00">
              <a:alpha val="22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8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方正隶书简体" pitchFamily="65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55844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C702E4-E2F9-4046-BD4D-DE1A1D940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模型建立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FD3C648-473C-4777-8B69-D1D97C75C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BB01A15-FC55-4777-8BAB-6AEF3956518A}" type="datetime1">
              <a:rPr lang="zh-CN" altLang="en-US" smtClean="0"/>
              <a:t>2020/10/9</a:t>
            </a:fld>
            <a:endParaRPr lang="en-US" altLang="zh-CN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E18E966-4DCC-48FB-B02C-09FCEF1DA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1DEBF-5384-498E-A8A8-3C8FE3B40709}" type="slidenum">
              <a:rPr lang="en-US" altLang="zh-CN" smtClean="0"/>
              <a:t>2</a:t>
            </a:fld>
            <a:endParaRPr lang="en-US" altLang="zh-CN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D4905AE-1434-4046-B0E1-B864184A4D91}"/>
              </a:ext>
            </a:extLst>
          </p:cNvPr>
          <p:cNvSpPr/>
          <p:nvPr/>
        </p:nvSpPr>
        <p:spPr>
          <a:xfrm>
            <a:off x="584200" y="1264108"/>
            <a:ext cx="106680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6"/>
                </a:solidFill>
                <a:latin typeface="-apple-system"/>
              </a:rPr>
              <a:t>模型</a:t>
            </a:r>
            <a:r>
              <a:rPr lang="zh-CN" altLang="en-US" sz="2000" b="1" dirty="0">
                <a:solidFill>
                  <a:srgbClr val="404040"/>
                </a:solidFill>
                <a:latin typeface="-apple-system"/>
              </a:rPr>
              <a:t>：在输入和输出之间建立函数模型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FC943E88-B7EE-43F6-9742-ACB2DD49CE4D}"/>
              </a:ext>
            </a:extLst>
          </p:cNvPr>
          <p:cNvSpPr/>
          <p:nvPr/>
        </p:nvSpPr>
        <p:spPr>
          <a:xfrm>
            <a:off x="505007" y="1619914"/>
            <a:ext cx="4902304" cy="5091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首先要建立一个近似的函数模型</a:t>
            </a:r>
            <a:endParaRPr lang="en-US" altLang="zh-CN" sz="2000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D46ED22-4CC2-4C7F-9580-5B829C75BF61}"/>
              </a:ext>
            </a:extLst>
          </p:cNvPr>
          <p:cNvSpPr/>
          <p:nvPr/>
        </p:nvSpPr>
        <p:spPr>
          <a:xfrm>
            <a:off x="505005" y="2113492"/>
            <a:ext cx="9803559" cy="9708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dirty="0"/>
              <a:t>通过与数据（包含特征向量的输入和对应的输出结果）的不断拟合，对这个函数模型进行微调</a:t>
            </a:r>
            <a:endParaRPr lang="en-US" altLang="zh-CN" sz="20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31DAF0E-8271-4DE0-ACB1-30634825F8F8}"/>
              </a:ext>
            </a:extLst>
          </p:cNvPr>
          <p:cNvSpPr/>
          <p:nvPr/>
        </p:nvSpPr>
        <p:spPr>
          <a:xfrm>
            <a:off x="584199" y="3236089"/>
            <a:ext cx="106680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6"/>
                </a:solidFill>
                <a:latin typeface="-apple-system"/>
              </a:rPr>
              <a:t>机器学习常用模型</a:t>
            </a:r>
            <a:r>
              <a:rPr lang="zh-CN" altLang="en-US" b="1" dirty="0">
                <a:solidFill>
                  <a:srgbClr val="404040"/>
                </a:solidFill>
                <a:latin typeface="-apple-system"/>
              </a:rPr>
              <a:t>：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253D484-8AED-4C3C-B586-FBCC310C16F6}"/>
              </a:ext>
            </a:extLst>
          </p:cNvPr>
          <p:cNvSpPr/>
          <p:nvPr/>
        </p:nvSpPr>
        <p:spPr>
          <a:xfrm>
            <a:off x="550068" y="3825741"/>
            <a:ext cx="2337499" cy="5091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70C0"/>
                </a:solidFill>
              </a:rPr>
              <a:t>回归模型</a:t>
            </a:r>
            <a:endParaRPr lang="en-US" altLang="zh-CN" sz="2000" b="1" dirty="0">
              <a:solidFill>
                <a:srgbClr val="0070C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80FF0D6-7AB8-4E43-8677-A20EB0805F2B}"/>
              </a:ext>
            </a:extLst>
          </p:cNvPr>
          <p:cNvSpPr/>
          <p:nvPr/>
        </p:nvSpPr>
        <p:spPr>
          <a:xfrm>
            <a:off x="548646" y="4722591"/>
            <a:ext cx="3619902" cy="5091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70C0"/>
                </a:solidFill>
              </a:rPr>
              <a:t>支持向量机与核方法</a:t>
            </a:r>
            <a:endParaRPr lang="en-US" altLang="zh-CN" sz="2000" b="1" dirty="0">
              <a:solidFill>
                <a:srgbClr val="0070C0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4E9FC67-8AB1-479C-9760-7ABA5E0E594D}"/>
              </a:ext>
            </a:extLst>
          </p:cNvPr>
          <p:cNvSpPr/>
          <p:nvPr/>
        </p:nvSpPr>
        <p:spPr>
          <a:xfrm>
            <a:off x="4945228" y="3844181"/>
            <a:ext cx="2337499" cy="5091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70C0"/>
                </a:solidFill>
              </a:rPr>
              <a:t>神经网络</a:t>
            </a:r>
            <a:endParaRPr lang="en-US" altLang="zh-CN" sz="2000" b="1" dirty="0">
              <a:solidFill>
                <a:srgbClr val="0070C0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FA3A713-37CB-487E-A75D-188B1A202DC6}"/>
              </a:ext>
            </a:extLst>
          </p:cNvPr>
          <p:cNvSpPr/>
          <p:nvPr/>
        </p:nvSpPr>
        <p:spPr>
          <a:xfrm>
            <a:off x="548646" y="5264765"/>
            <a:ext cx="2593980" cy="5091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70C0"/>
                </a:solidFill>
              </a:rPr>
              <a:t>决策树模型</a:t>
            </a:r>
            <a:endParaRPr lang="en-US" altLang="zh-CN" sz="2000" b="1" dirty="0">
              <a:solidFill>
                <a:srgbClr val="0070C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E4981FC-864F-427B-A12A-B371B53ED045}"/>
              </a:ext>
            </a:extLst>
          </p:cNvPr>
          <p:cNvSpPr/>
          <p:nvPr/>
        </p:nvSpPr>
        <p:spPr>
          <a:xfrm>
            <a:off x="4930321" y="5155294"/>
            <a:ext cx="2135521" cy="5062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0070C0"/>
                </a:solidFill>
              </a:rPr>
              <a:t>………..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4C3B8E9-0FA1-4214-837E-430794933515}"/>
              </a:ext>
            </a:extLst>
          </p:cNvPr>
          <p:cNvSpPr/>
          <p:nvPr/>
        </p:nvSpPr>
        <p:spPr>
          <a:xfrm>
            <a:off x="1771096" y="4330578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普通线性回归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BEF643E-C59C-4E9C-B82B-C3F71FF023AC}"/>
              </a:ext>
            </a:extLst>
          </p:cNvPr>
          <p:cNvSpPr/>
          <p:nvPr/>
        </p:nvSpPr>
        <p:spPr>
          <a:xfrm>
            <a:off x="3651284" y="4336843"/>
            <a:ext cx="1396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逻辑回归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36EE378-F88C-480C-98A9-38DB489FB202}"/>
              </a:ext>
            </a:extLst>
          </p:cNvPr>
          <p:cNvSpPr/>
          <p:nvPr/>
        </p:nvSpPr>
        <p:spPr>
          <a:xfrm>
            <a:off x="4945228" y="4515244"/>
            <a:ext cx="3106941" cy="5091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2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70C0"/>
                </a:solidFill>
              </a:rPr>
              <a:t>朴素贝叶斯模型</a:t>
            </a:r>
            <a:endParaRPr lang="en-US" altLang="zh-CN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7652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649731" y="1034075"/>
                <a:ext cx="10444989" cy="479106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一般地，设</a:t>
                </a:r>
                <a:r>
                  <a:rPr lang="zh-CN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参数为</a:t>
                </a:r>
                <a14:m>
                  <m:oMath xmlns:m="http://schemas.openxmlformats.org/officeDocument/2006/math">
                    <m:r>
                      <a:rPr lang="zh-CN" altLang="zh-CN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1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正态</a:t>
                </a:r>
                <a:r>
                  <a:rPr lang="zh-CN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分布</a:t>
                </a:r>
                <a14:m>
                  <m:oMath xmlns:m="http://schemas.openxmlformats.org/officeDocument/2006/math">
                    <m:r>
                      <a:rPr lang="zh-CN" altLang="zh-CN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zh-CN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d>
                          <m:dPr>
                            <m:ctrlPr>
                              <a:rPr lang="zh-CN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</m:d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p>
                          <m:sSupPr>
                            <m:ctrlPr>
                              <a:rPr lang="en-US" altLang="zh-CN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40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对于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zh-CN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(2)</m:t>
                        </m:r>
                      </m:sup>
                    </m:sSup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,…, </m:t>
                    </m:r>
                    <m:sSup>
                      <m:sSupPr>
                        <m:ctrlPr>
                          <a:rPr lang="zh-CN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zh-CN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altLang="zh-CN" sz="24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zh-CN" sz="24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的似然函数为：</a:t>
                </a:r>
                <a:endParaRPr lang="en-US" altLang="zh-CN" sz="24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9731" y="1034075"/>
                <a:ext cx="10444989" cy="47910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9F07E551-C59E-46DD-89B2-0A8F724DE342}"/>
              </a:ext>
            </a:extLst>
          </p:cNvPr>
          <p:cNvSpPr/>
          <p:nvPr/>
        </p:nvSpPr>
        <p:spPr>
          <a:xfrm>
            <a:off x="537461" y="304386"/>
            <a:ext cx="57246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似然函数与均方误差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的</a:t>
            </a:r>
            <a:r>
              <a:rPr kumimoji="0" lang="zh-CN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关系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EF46790-8DE0-4BEE-8D54-168413D76AB0}"/>
                  </a:ext>
                </a:extLst>
              </p:cNvPr>
              <p:cNvSpPr/>
              <p:nvPr/>
            </p:nvSpPr>
            <p:spPr>
              <a:xfrm>
                <a:off x="2235556" y="1968021"/>
                <a:ext cx="7536486" cy="11455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altLang="zh-CN" sz="2400" b="0" i="0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Like</m:t>
                      </m:r>
                      <m:d>
                        <m:d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𝒘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𝑏</m:t>
                          </m:r>
                        </m:e>
                        <m:e>
                          <m:sSup>
                            <m:sSup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kumimoji="0" lang="zh-CN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cs typeface="+mn-cs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,…,</m:t>
                          </m:r>
                          <m:sSup>
                            <m:sSup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kumimoji="0" lang="zh-CN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cs typeface="+mn-cs"/>
                                    </a:rPr>
                                    <m:t>𝑚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=</m:t>
                      </m:r>
                      <m:nary>
                        <m:naryPr>
                          <m:chr m:val="∏"/>
                          <m:limLoc m:val="undOvr"/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𝑚</m:t>
                          </m:r>
                        </m:sup>
                        <m:e>
                          <m:f>
                            <m:f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Pr>
                            <m:num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1</m:t>
                              </m:r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kumimoji="0" lang="zh-CN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cs typeface="+mn-cs"/>
                                    </a:rPr>
                                    <m:t>2</m:t>
                                  </m:r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cs typeface="+mn-cs"/>
                                    </a:rPr>
                                    <m:t>𝜋</m:t>
                                  </m:r>
                                  <m:sSup>
                                    <m:sSupPr>
                                      <m:ctrlPr>
                                        <a:rPr kumimoji="0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zh-CN" alt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kumimoji="0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</m:den>
                          </m:f>
                          <m:sSup>
                            <m:sSup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𝑒</m:t>
                              </m:r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−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 </m:t>
                              </m:r>
                              <m:f>
                                <m:fPr>
                                  <m:ctrlP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kumimoji="0" lang="zh-CN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kumimoji="0" lang="zh-CN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0" lang="zh-CN" altLang="zh-CN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0" lang="en-US" altLang="zh-CN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/>
                                                  <a:cs typeface="+mn-cs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0" lang="en-US" altLang="zh-CN" sz="2400" b="1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/>
                                                  <a:cs typeface="+mn-cs"/>
                                                </a:rPr>
                                                <m:t>𝒘</m:t>
                                              </m:r>
                                              <m:r>
                                                <a:rPr kumimoji="0" lang="en-US" altLang="zh-CN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/>
                                                  <a:cs typeface="+mn-cs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kumimoji="0" lang="en-US" altLang="zh-CN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/>
                                                  <a:cs typeface="+mn-cs"/>
                                                </a:rPr>
                                                <m:t>𝑏</m:t>
                                              </m:r>
                                            </m:sub>
                                          </m:sSub>
                                          <m:d>
                                            <m:dPr>
                                              <m:ctrlPr>
                                                <a:rPr kumimoji="0" lang="zh-CN" altLang="zh-CN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sSup>
                                                <m:sSupPr>
                                                  <m:ctrlPr>
                                                    <a:rPr kumimoji="0" lang="zh-CN" altLang="zh-CN" sz="2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cs typeface="+mn-cs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kumimoji="0" lang="en-US" altLang="zh-CN" sz="2400" b="1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/>
                                                      <a:cs typeface="+mn-cs"/>
                                                    </a:rPr>
                                                    <m:t>𝒙</m:t>
                                                  </m:r>
                                                </m:e>
                                                <m:sup>
                                                  <m:d>
                                                    <m:dPr>
                                                      <m:ctrlPr>
                                                        <a:rPr kumimoji="0" lang="zh-CN" altLang="zh-CN" sz="2400" b="0" i="1" u="none" strike="noStrike" kern="120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 panose="02040503050406030204" pitchFamily="18" charset="0"/>
                                                          <a:cs typeface="+mn-cs"/>
                                                        </a:rPr>
                                                      </m:ctrlPr>
                                                    </m:dPr>
                                                    <m:e>
                                                      <m:r>
                                                        <a:rPr kumimoji="0" lang="en-US" altLang="zh-CN" sz="2400" b="0" i="1" u="none" strike="noStrike" kern="1200" cap="none" spc="0" normalizeH="0" baseline="0" noProof="0">
                                                          <a:ln>
                                                            <a:noFill/>
                                                          </a:ln>
                                                          <a:solidFill>
                                                            <a:srgbClr val="000000"/>
                                                          </a:solidFill>
                                                          <a:effectLst/>
                                                          <a:uLnTx/>
                                                          <a:uFillTx/>
                                                          <a:latin typeface="Cambria Math"/>
                                                          <a:cs typeface="+mn-cs"/>
                                                        </a:rPr>
                                                        <m:t>𝑖</m:t>
                                                      </m:r>
                                                    </m:e>
                                                  </m:d>
                                                </m:sup>
                                              </m:sSup>
                                            </m:e>
                                          </m:d>
                                          <m:r>
                                            <a:rPr kumimoji="0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/>
                                              <a:cs typeface="+mn-cs"/>
                                            </a:rPr>
                                            <m:t>−</m:t>
                                          </m:r>
                                          <m:sSup>
                                            <m:sSupPr>
                                              <m:ctrlPr>
                                                <a:rPr kumimoji="0" lang="zh-CN" altLang="zh-CN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kumimoji="0" lang="en-US" altLang="zh-CN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/>
                                                  <a:cs typeface="+mn-cs"/>
                                                </a:rPr>
                                                <m:t>𝑦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kumimoji="0" lang="zh-CN" altLang="zh-CN" sz="2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 panose="02040503050406030204" pitchFamily="18" charset="0"/>
                                                      <a:cs typeface="+mn-cs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kumimoji="0" lang="en-US" altLang="zh-CN" sz="2400" b="0" i="1" u="none" strike="noStrike" kern="1200" cap="none" spc="0" normalizeH="0" baseline="0" noProof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rgbClr val="000000"/>
                                                      </a:solidFill>
                                                      <a:effectLst/>
                                                      <a:uLnTx/>
                                                      <a:uFillTx/>
                                                      <a:latin typeface="Cambria Math"/>
                                                      <a:cs typeface="+mn-cs"/>
                                                    </a:rPr>
                                                    <m:t>𝑖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kumimoji="0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kumimoji="0" lang="en-US" altLang="zh-CN" sz="24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kumimoji="0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zh-CN" altLang="en-US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kumimoji="0" lang="en-US" altLang="zh-CN" sz="24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sup>
                          </m:sSup>
                        </m:e>
                      </m:nary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华文楷体" panose="0201060004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EEF46790-8DE0-4BEE-8D54-168413D76A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35556" y="1968021"/>
                <a:ext cx="7536486" cy="114557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>
            <a:extLst>
              <a:ext uri="{FF2B5EF4-FFF2-40B4-BE49-F238E27FC236}">
                <a16:creationId xmlns:a16="http://schemas.microsoft.com/office/drawing/2014/main" id="{ED2120F1-2529-46ED-A4CB-A75F10037784}"/>
              </a:ext>
            </a:extLst>
          </p:cNvPr>
          <p:cNvSpPr/>
          <p:nvPr/>
        </p:nvSpPr>
        <p:spPr>
          <a:xfrm>
            <a:off x="944775" y="3221060"/>
            <a:ext cx="5416868" cy="758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2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该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似然函数与均方误差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有以下的</a:t>
            </a:r>
            <a:r>
              <a:rPr kumimoji="0" lang="zh-CN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关系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：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6A4F5C7E-D177-43C4-9605-1188428F6ED1}"/>
                  </a:ext>
                </a:extLst>
              </p:cNvPr>
              <p:cNvSpPr/>
              <p:nvPr/>
            </p:nvSpPr>
            <p:spPr>
              <a:xfrm>
                <a:off x="230173" y="3886701"/>
                <a:ext cx="10864547" cy="11005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uncPr>
                        <m:fName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  </m:t>
                          </m:r>
                          <m:limLow>
                            <m:limLow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kumimoji="0" lang="en-US" altLang="zh-CN" sz="24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argmax</m:t>
                              </m:r>
                            </m:e>
                            <m:lim>
                              <m: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𝒘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kumimoji="0" lang="en-US" altLang="zh-CN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0" lang="en-US" altLang="zh-CN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Like</m:t>
                          </m:r>
                          <m:d>
                            <m:d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2400" b="1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𝒘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,</m:t>
                              </m:r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𝑏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kumimoji="0" lang="zh-CN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kumimoji="0" lang="zh-CN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  <a:cs typeface="+mn-cs"/>
                                        </a:rPr>
                                        <m:t>1</m:t>
                                      </m:r>
                                    </m:e>
                                  </m:d>
                                </m:sup>
                              </m:sSup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,…,</m:t>
                              </m:r>
                              <m:sSup>
                                <m:sSupPr>
                                  <m:ctrlPr>
                                    <a:rPr kumimoji="0" lang="zh-CN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sup>
                                  <m:d>
                                    <m:dPr>
                                      <m:ctrlPr>
                                        <a:rPr kumimoji="0" lang="zh-CN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  <a:cs typeface="+mn-cs"/>
                                        </a:rPr>
                                        <m:t>𝑚</m:t>
                                      </m:r>
                                    </m:e>
                                  </m:d>
                                </m:sup>
                              </m:sSup>
                            </m:e>
                          </m:d>
                        </m:e>
                      </m:func>
                      <m:r>
                        <a:rPr kumimoji="0" lang="en-US" altLang="zh-CN" sz="24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/>
                          <a:cs typeface="+mn-cs"/>
                        </a:rPr>
                        <m:t>=</m:t>
                      </m:r>
                      <m:limLow>
                        <m:limLow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kumimoji="0" lang="en-US" altLang="zh-CN" sz="24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argmin</m:t>
                          </m:r>
                        </m:e>
                        <m:lim>
                          <m:r>
                            <a:rPr kumimoji="0" lang="en-US" altLang="zh-CN" sz="2400" b="1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𝒘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,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𝑏</m:t>
                          </m:r>
                        </m:lim>
                      </m:limLow>
                      <m:f>
                        <m:fPr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fPr>
                        <m:num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1</m:t>
                          </m:r>
                        </m:num>
                        <m:den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𝑚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kumimoji="0" lang="zh-CN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𝑖</m:t>
                          </m:r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24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/>
                              <a:cs typeface="+mn-cs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kumimoji="0" lang="zh-CN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kumimoji="0" lang="zh-CN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0" lang="zh-CN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  <a:cs typeface="+mn-cs"/>
                                        </a:rPr>
                                        <m:t>h</m:t>
                                      </m:r>
                                    </m:e>
                                    <m:sub>
                                      <m:r>
                                        <a:rPr kumimoji="0" lang="en-US" altLang="zh-CN" sz="2400" b="1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  <a:cs typeface="+mn-cs"/>
                                        </a:rPr>
                                        <m:t>𝒘</m:t>
                                      </m:r>
                                      <m:r>
                                        <a:rPr kumimoji="0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  <a:cs typeface="+mn-cs"/>
                                        </a:rPr>
                                        <m:t>,</m:t>
                                      </m:r>
                                      <m:r>
                                        <a:rPr kumimoji="0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  <a:cs typeface="+mn-cs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0" lang="zh-CN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kumimoji="0" lang="zh-CN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kumimoji="0" lang="en-US" altLang="zh-CN" sz="2400" b="1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/>
                                              <a:cs typeface="+mn-cs"/>
                                            </a:rPr>
                                            <m:t>𝒙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kumimoji="0" lang="zh-CN" altLang="zh-CN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 panose="02040503050406030204" pitchFamily="18" charset="0"/>
                                                  <a:cs typeface="+mn-cs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kumimoji="0" lang="en-US" altLang="zh-CN" sz="2400" b="0" i="1" u="none" strike="noStrike" kern="1200" cap="none" spc="0" normalizeH="0" baseline="0" noProof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rgbClr val="000000"/>
                                                  </a:solidFill>
                                                  <a:effectLst/>
                                                  <a:uLnTx/>
                                                  <a:uFillTx/>
                                                  <a:latin typeface="Cambria Math"/>
                                                  <a:cs typeface="+mn-cs"/>
                                                </a:rPr>
                                                <m:t>𝑖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  <m:r>
                                    <a:rPr kumimoji="0" lang="en-US" altLang="zh-CN" sz="24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/>
                                      <a:cs typeface="+mn-cs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kumimoji="0" lang="zh-CN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kumimoji="0" lang="en-US" altLang="zh-CN" sz="24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kumimoji="0" lang="zh-CN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 panose="02040503050406030204" pitchFamily="18" charset="0"/>
                                              <a:cs typeface="+mn-cs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kumimoji="0" lang="en-US" altLang="zh-CN" sz="2400" b="0" i="1" u="none" strike="noStrike" kern="1200" cap="none" spc="0" normalizeH="0" baseline="0" noProof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rgbClr val="000000"/>
                                              </a:solidFill>
                                              <a:effectLst/>
                                              <a:uLnTx/>
                                              <a:uFillTx/>
                                              <a:latin typeface="Cambria Math"/>
                                              <a:cs typeface="+mn-cs"/>
                                            </a:rPr>
                                            <m:t>𝑖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kumimoji="0" lang="en-US" altLang="zh-CN" sz="24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cs typeface="+mn-cs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华文楷体" panose="0201060004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6A4F5C7E-D177-43C4-9605-1188428F6E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173" y="3886701"/>
                <a:ext cx="10864547" cy="110055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矩形 8">
            <a:extLst>
              <a:ext uri="{FF2B5EF4-FFF2-40B4-BE49-F238E27FC236}">
                <a16:creationId xmlns:a16="http://schemas.microsoft.com/office/drawing/2014/main" id="{112FF10C-77FC-4F7F-ACBE-7C1FB34DAD53}"/>
              </a:ext>
            </a:extLst>
          </p:cNvPr>
          <p:cNvSpPr/>
          <p:nvPr/>
        </p:nvSpPr>
        <p:spPr>
          <a:xfrm>
            <a:off x="1021834" y="5065191"/>
            <a:ext cx="6994222" cy="75873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2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即使：</a:t>
            </a:r>
            <a:r>
              <a:rPr kumimoji="0" lang="zh-CN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最大化似然函数等价于最小化均方误差</a:t>
            </a: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9078155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7C703E-2BB0-4C77-A1FE-93884AE26D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例题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0F9EE6-4271-4843-ABCD-3DCBDC30E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2BB01A15-FC55-4777-8BAB-6AEF3956518A}" type="datetime1">
              <a:rPr lang="zh-CN" altLang="en-US" smtClean="0"/>
              <a:t>2020/10/9</a:t>
            </a:fld>
            <a:endParaRPr lang="en-US" altLang="zh-CN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D262FFF-479A-4222-AB8C-2E6F2E40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61DEBF-5384-498E-A8A8-3C8FE3B40709}" type="slidenum">
              <a:rPr lang="en-US" altLang="zh-CN" smtClean="0"/>
              <a:t>21</a:t>
            </a:fld>
            <a:endParaRPr lang="en-US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A00730-EC48-45D3-BB1B-C18A48183740}"/>
              </a:ext>
            </a:extLst>
          </p:cNvPr>
          <p:cNvSpPr txBox="1"/>
          <p:nvPr/>
        </p:nvSpPr>
        <p:spPr>
          <a:xfrm>
            <a:off x="766232" y="1117589"/>
            <a:ext cx="100340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>
                <a:solidFill>
                  <a:schemeClr val="tx1"/>
                </a:solidFill>
              </a:rPr>
              <a:t>【例题</a:t>
            </a:r>
            <a:r>
              <a:rPr lang="en-US" altLang="zh-CN" dirty="0">
                <a:solidFill>
                  <a:schemeClr val="tx1"/>
                </a:solidFill>
              </a:rPr>
              <a:t>3.1</a:t>
            </a:r>
            <a:r>
              <a:rPr lang="zh-CN" altLang="zh-CN" dirty="0">
                <a:solidFill>
                  <a:schemeClr val="tx1"/>
                </a:solidFill>
              </a:rPr>
              <a:t>】 某企业某商品月广告费用与月销售量数据如</a:t>
            </a:r>
            <a:r>
              <a:rPr lang="zh-CN" altLang="en-US" dirty="0">
                <a:solidFill>
                  <a:schemeClr val="tx1"/>
                </a:solidFill>
              </a:rPr>
              <a:t>下表</a:t>
            </a:r>
            <a:r>
              <a:rPr lang="zh-CN" altLang="zh-CN" dirty="0">
                <a:solidFill>
                  <a:schemeClr val="tx1"/>
                </a:solidFill>
              </a:rPr>
              <a:t>所示，试通过线性回归模型分析预测这两组数据之间的关系。</a:t>
            </a:r>
            <a:r>
              <a:rPr lang="en-US" altLang="zh-CN" dirty="0"/>
              <a:t>		</a:t>
            </a:r>
            <a:endParaRPr lang="zh-CN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表格 11">
                <a:extLst>
                  <a:ext uri="{FF2B5EF4-FFF2-40B4-BE49-F238E27FC236}">
                    <a16:creationId xmlns:a16="http://schemas.microsoft.com/office/drawing/2014/main" id="{57053B99-8B18-4AAA-862F-2CA5615B9F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6783029"/>
                  </p:ext>
                </p:extLst>
              </p:nvPr>
            </p:nvGraphicFramePr>
            <p:xfrm>
              <a:off x="1940560" y="1763919"/>
              <a:ext cx="7074048" cy="186320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383756">
                      <a:extLst>
                        <a:ext uri="{9D8B030D-6E8A-4147-A177-3AD203B41FA5}">
                          <a16:colId xmlns:a16="http://schemas.microsoft.com/office/drawing/2014/main" val="3184498005"/>
                        </a:ext>
                      </a:extLst>
                    </a:gridCol>
                    <a:gridCol w="595537">
                      <a:extLst>
                        <a:ext uri="{9D8B030D-6E8A-4147-A177-3AD203B41FA5}">
                          <a16:colId xmlns:a16="http://schemas.microsoft.com/office/drawing/2014/main" val="1902480961"/>
                        </a:ext>
                      </a:extLst>
                    </a:gridCol>
                    <a:gridCol w="554554">
                      <a:extLst>
                        <a:ext uri="{9D8B030D-6E8A-4147-A177-3AD203B41FA5}">
                          <a16:colId xmlns:a16="http://schemas.microsoft.com/office/drawing/2014/main" val="2587692772"/>
                        </a:ext>
                      </a:extLst>
                    </a:gridCol>
                    <a:gridCol w="539731">
                      <a:extLst>
                        <a:ext uri="{9D8B030D-6E8A-4147-A177-3AD203B41FA5}">
                          <a16:colId xmlns:a16="http://schemas.microsoft.com/office/drawing/2014/main" val="2728192026"/>
                        </a:ext>
                      </a:extLst>
                    </a:gridCol>
                    <a:gridCol w="554554">
                      <a:extLst>
                        <a:ext uri="{9D8B030D-6E8A-4147-A177-3AD203B41FA5}">
                          <a16:colId xmlns:a16="http://schemas.microsoft.com/office/drawing/2014/main" val="2858555543"/>
                        </a:ext>
                      </a:extLst>
                    </a:gridCol>
                    <a:gridCol w="539731">
                      <a:extLst>
                        <a:ext uri="{9D8B030D-6E8A-4147-A177-3AD203B41FA5}">
                          <a16:colId xmlns:a16="http://schemas.microsoft.com/office/drawing/2014/main" val="4259200308"/>
                        </a:ext>
                      </a:extLst>
                    </a:gridCol>
                    <a:gridCol w="595537">
                      <a:extLst>
                        <a:ext uri="{9D8B030D-6E8A-4147-A177-3AD203B41FA5}">
                          <a16:colId xmlns:a16="http://schemas.microsoft.com/office/drawing/2014/main" val="1052318161"/>
                        </a:ext>
                      </a:extLst>
                    </a:gridCol>
                    <a:gridCol w="594665">
                      <a:extLst>
                        <a:ext uri="{9D8B030D-6E8A-4147-A177-3AD203B41FA5}">
                          <a16:colId xmlns:a16="http://schemas.microsoft.com/office/drawing/2014/main" val="4048696585"/>
                        </a:ext>
                      </a:extLst>
                    </a:gridCol>
                    <a:gridCol w="595537">
                      <a:extLst>
                        <a:ext uri="{9D8B030D-6E8A-4147-A177-3AD203B41FA5}">
                          <a16:colId xmlns:a16="http://schemas.microsoft.com/office/drawing/2014/main" val="981096629"/>
                        </a:ext>
                      </a:extLst>
                    </a:gridCol>
                    <a:gridCol w="595537">
                      <a:extLst>
                        <a:ext uri="{9D8B030D-6E8A-4147-A177-3AD203B41FA5}">
                          <a16:colId xmlns:a16="http://schemas.microsoft.com/office/drawing/2014/main" val="2511493263"/>
                        </a:ext>
                      </a:extLst>
                    </a:gridCol>
                    <a:gridCol w="524909">
                      <a:extLst>
                        <a:ext uri="{9D8B030D-6E8A-4147-A177-3AD203B41FA5}">
                          <a16:colId xmlns:a16="http://schemas.microsoft.com/office/drawing/2014/main" val="3214948536"/>
                        </a:ext>
                      </a:extLst>
                    </a:gridCol>
                  </a:tblGrid>
                  <a:tr h="258163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200" b="1" i="1" kern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oMath>
                          </a14:m>
                          <a:r>
                            <a:rPr lang="zh-CN" sz="1200" b="1" kern="0" dirty="0">
                              <a:effectLst/>
                              <a:latin typeface="Calibri" panose="020F0502020204030204" pitchFamily="34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（月份）</a:t>
                          </a:r>
                          <a:endParaRPr lang="zh-CN" sz="1200" b="1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9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5929105"/>
                      </a:ext>
                    </a:extLst>
                  </a:tr>
                  <a:tr h="336719"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kern="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200" i="1" kern="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200" kern="0" dirty="0">
                              <a:effectLst/>
                              <a:latin typeface="Calibri" panose="020F0502020204030204" pitchFamily="34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（月广告费 万元）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10.95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12.14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13.22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13.87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15.06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16.30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17.01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17.93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19.01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20.01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49524089"/>
                      </a:ext>
                    </a:extLst>
                  </a:tr>
                  <a:tr h="336719"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kern="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200" i="1" kern="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200" kern="0" dirty="0">
                              <a:effectLst/>
                              <a:latin typeface="Calibri" panose="020F0502020204030204" pitchFamily="34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（月销售量 万件）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11.18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10.43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12.36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14.15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15.73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16.40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18.86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16.13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18.21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18.37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2117942"/>
                      </a:ext>
                    </a:extLst>
                  </a:tr>
                  <a:tr h="258163">
                    <a:tc>
                      <a:txBody>
                        <a:bodyPr/>
                        <a:lstStyle/>
                        <a:p>
                          <a:pPr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r>
                                <a:rPr lang="en-US" sz="1200" b="1" i="1" kern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𝒊</m:t>
                              </m:r>
                            </m:oMath>
                          </a14:m>
                          <a:r>
                            <a:rPr lang="zh-CN" sz="1200" b="1" kern="0" dirty="0">
                              <a:effectLst/>
                              <a:latin typeface="Calibri" panose="020F0502020204030204" pitchFamily="34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（月份）</a:t>
                          </a:r>
                          <a:endParaRPr lang="zh-CN" sz="1200" b="1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11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12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13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14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16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17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18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19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20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1643198"/>
                      </a:ext>
                    </a:extLst>
                  </a:tr>
                  <a:tr h="336719"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kern="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sz="1200" i="1" kern="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200" kern="0">
                              <a:effectLst/>
                              <a:latin typeface="Calibri" panose="020F0502020204030204" pitchFamily="34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（月广告费 万元）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21.04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22.10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23.17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24.07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25.00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25.95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27.10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28.01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29.06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30.05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5964309"/>
                      </a:ext>
                    </a:extLst>
                  </a:tr>
                  <a:tr h="336719"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i="1" kern="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b>
                                  <m:r>
                                    <a:rPr lang="en-US" sz="1200" i="1" kern="0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200" kern="0">
                              <a:effectLst/>
                              <a:latin typeface="Calibri" panose="020F0502020204030204" pitchFamily="34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（月销售量 万件）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22.61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19.83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22.67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22.70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25.16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25.55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28.21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28.12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28.32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29.18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4625726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表格 11">
                <a:extLst>
                  <a:ext uri="{FF2B5EF4-FFF2-40B4-BE49-F238E27FC236}">
                    <a16:creationId xmlns:a16="http://schemas.microsoft.com/office/drawing/2014/main" id="{57053B99-8B18-4AAA-862F-2CA5615B9FA6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16783029"/>
                  </p:ext>
                </p:extLst>
              </p:nvPr>
            </p:nvGraphicFramePr>
            <p:xfrm>
              <a:off x="1940560" y="1763919"/>
              <a:ext cx="7074048" cy="1863202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1383756">
                      <a:extLst>
                        <a:ext uri="{9D8B030D-6E8A-4147-A177-3AD203B41FA5}">
                          <a16:colId xmlns:a16="http://schemas.microsoft.com/office/drawing/2014/main" val="3184498005"/>
                        </a:ext>
                      </a:extLst>
                    </a:gridCol>
                    <a:gridCol w="595537">
                      <a:extLst>
                        <a:ext uri="{9D8B030D-6E8A-4147-A177-3AD203B41FA5}">
                          <a16:colId xmlns:a16="http://schemas.microsoft.com/office/drawing/2014/main" val="1902480961"/>
                        </a:ext>
                      </a:extLst>
                    </a:gridCol>
                    <a:gridCol w="554554">
                      <a:extLst>
                        <a:ext uri="{9D8B030D-6E8A-4147-A177-3AD203B41FA5}">
                          <a16:colId xmlns:a16="http://schemas.microsoft.com/office/drawing/2014/main" val="2587692772"/>
                        </a:ext>
                      </a:extLst>
                    </a:gridCol>
                    <a:gridCol w="539731">
                      <a:extLst>
                        <a:ext uri="{9D8B030D-6E8A-4147-A177-3AD203B41FA5}">
                          <a16:colId xmlns:a16="http://schemas.microsoft.com/office/drawing/2014/main" val="2728192026"/>
                        </a:ext>
                      </a:extLst>
                    </a:gridCol>
                    <a:gridCol w="554554">
                      <a:extLst>
                        <a:ext uri="{9D8B030D-6E8A-4147-A177-3AD203B41FA5}">
                          <a16:colId xmlns:a16="http://schemas.microsoft.com/office/drawing/2014/main" val="2858555543"/>
                        </a:ext>
                      </a:extLst>
                    </a:gridCol>
                    <a:gridCol w="539731">
                      <a:extLst>
                        <a:ext uri="{9D8B030D-6E8A-4147-A177-3AD203B41FA5}">
                          <a16:colId xmlns:a16="http://schemas.microsoft.com/office/drawing/2014/main" val="4259200308"/>
                        </a:ext>
                      </a:extLst>
                    </a:gridCol>
                    <a:gridCol w="595537">
                      <a:extLst>
                        <a:ext uri="{9D8B030D-6E8A-4147-A177-3AD203B41FA5}">
                          <a16:colId xmlns:a16="http://schemas.microsoft.com/office/drawing/2014/main" val="1052318161"/>
                        </a:ext>
                      </a:extLst>
                    </a:gridCol>
                    <a:gridCol w="594665">
                      <a:extLst>
                        <a:ext uri="{9D8B030D-6E8A-4147-A177-3AD203B41FA5}">
                          <a16:colId xmlns:a16="http://schemas.microsoft.com/office/drawing/2014/main" val="4048696585"/>
                        </a:ext>
                      </a:extLst>
                    </a:gridCol>
                    <a:gridCol w="595537">
                      <a:extLst>
                        <a:ext uri="{9D8B030D-6E8A-4147-A177-3AD203B41FA5}">
                          <a16:colId xmlns:a16="http://schemas.microsoft.com/office/drawing/2014/main" val="981096629"/>
                        </a:ext>
                      </a:extLst>
                    </a:gridCol>
                    <a:gridCol w="595537">
                      <a:extLst>
                        <a:ext uri="{9D8B030D-6E8A-4147-A177-3AD203B41FA5}">
                          <a16:colId xmlns:a16="http://schemas.microsoft.com/office/drawing/2014/main" val="2511493263"/>
                        </a:ext>
                      </a:extLst>
                    </a:gridCol>
                    <a:gridCol w="524909">
                      <a:extLst>
                        <a:ext uri="{9D8B030D-6E8A-4147-A177-3AD203B41FA5}">
                          <a16:colId xmlns:a16="http://schemas.microsoft.com/office/drawing/2014/main" val="3214948536"/>
                        </a:ext>
                      </a:extLst>
                    </a:gridCol>
                  </a:tblGrid>
                  <a:tr h="25816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41" t="-20930" r="-412335" b="-6186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3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4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5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6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7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8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9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10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615929105"/>
                      </a:ext>
                    </a:extLst>
                  </a:tr>
                  <a:tr h="33671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41" t="-94545" r="-412335" b="-38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10.95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12.14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13.22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13.87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15.06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16.30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17.01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17.93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19.01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20.01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449524089"/>
                      </a:ext>
                    </a:extLst>
                  </a:tr>
                  <a:tr h="33671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41" t="-191071" r="-412335" b="-276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11.18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10.43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12.36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14.15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15.73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16.40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18.86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16.13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18.21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18.37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112117942"/>
                      </a:ext>
                    </a:extLst>
                  </a:tr>
                  <a:tr h="25816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41" t="-388095" r="-412335" b="-26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11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12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13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14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15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16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17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18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19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20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rgbClr val="FFFF0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31643198"/>
                      </a:ext>
                    </a:extLst>
                  </a:tr>
                  <a:tr h="33671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41" t="-366071" r="-412335" b="-1017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21.04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22.10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23.17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24.07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25.00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25.95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27.10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28.01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29.06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30.05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645964309"/>
                      </a:ext>
                    </a:extLst>
                  </a:tr>
                  <a:tr h="33671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41" t="-474545" r="-412335" b="-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22.61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19.83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22.67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22.70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25.16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25.55</a:t>
                          </a:r>
                          <a:endParaRPr lang="zh-CN" sz="12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28.21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28.12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28.32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l">
                            <a:spcAft>
                              <a:spcPts val="0"/>
                            </a:spcAft>
                          </a:pPr>
                          <a:r>
                            <a:rPr lang="en-US" sz="1200" kern="0" dirty="0">
                              <a:effectLst/>
                              <a:latin typeface="宋体" panose="02010600030101010101" pitchFamily="2" charset="-122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a:t>29.18</a:t>
                          </a:r>
                          <a:endParaRPr lang="zh-CN" sz="12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>
                        <a:lnL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rgbClr val="000000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4625726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3921D532-8446-4CC6-8237-F1F5DE9F4709}"/>
              </a:ext>
            </a:extLst>
          </p:cNvPr>
          <p:cNvSpPr txBox="1"/>
          <p:nvPr/>
        </p:nvSpPr>
        <p:spPr>
          <a:xfrm>
            <a:off x="766232" y="3804047"/>
            <a:ext cx="9214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>
                <a:solidFill>
                  <a:schemeClr val="tx1"/>
                </a:solidFill>
              </a:rPr>
              <a:t>【解】 首先将表中的样本数据可视化，如</a:t>
            </a:r>
            <a:r>
              <a:rPr lang="zh-CN" altLang="en-US" dirty="0">
                <a:solidFill>
                  <a:schemeClr val="tx1"/>
                </a:solidFill>
              </a:rPr>
              <a:t>下</a:t>
            </a:r>
            <a:r>
              <a:rPr lang="zh-CN" altLang="zh-CN" dirty="0">
                <a:solidFill>
                  <a:schemeClr val="tx1"/>
                </a:solidFill>
              </a:rPr>
              <a:t>图所示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zh-CN" altLang="zh-CN" dirty="0">
                <a:solidFill>
                  <a:schemeClr val="tx1"/>
                </a:solidFill>
              </a:rPr>
              <a:t>不难发现它们基本上成直线排列。</a:t>
            </a:r>
            <a:endParaRPr lang="zh-CN" altLang="en-US" dirty="0">
              <a:solidFill>
                <a:schemeClr val="tx1"/>
              </a:solidFill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C7EC1B4-2619-4046-B258-CC6054FB30A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014604" y="4397249"/>
            <a:ext cx="3036498" cy="19933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049158E-F855-4A43-86F5-A439E7F60BB4}"/>
                  </a:ext>
                </a:extLst>
              </p:cNvPr>
              <p:cNvSpPr/>
              <p:nvPr/>
            </p:nvSpPr>
            <p:spPr>
              <a:xfrm>
                <a:off x="1051560" y="4238026"/>
                <a:ext cx="7897004" cy="219707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dirty="0">
                    <a:solidFill>
                      <a:schemeClr val="tx1"/>
                    </a:solidFill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dirty="0">
                    <a:solidFill>
                      <a:schemeClr val="tx1"/>
                    </a:solidFill>
                  </a:rPr>
                  <a:t>之间的关系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可表示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: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𝑎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CN" dirty="0">
                  <a:solidFill>
                    <a:srgbClr val="C00000"/>
                  </a:solidFill>
                </a:endParaRP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zh-CN" altLang="zh-CN" dirty="0">
                    <a:solidFill>
                      <a:schemeClr val="tx1"/>
                    </a:solidFill>
                  </a:rPr>
                  <a:t>令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；</m:t>
                    </m:r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zh-CN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</m:t>
                    </m:r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</a:rPr>
                  <a:t>则</a:t>
                </a:r>
                <a:r>
                  <a:rPr lang="zh-CN" altLang="zh-CN" dirty="0">
                    <a:solidFill>
                      <a:schemeClr val="tx1"/>
                    </a:solidFill>
                  </a:rPr>
                  <a:t>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zh-CN" dirty="0">
                    <a:solidFill>
                      <a:schemeClr val="tx1"/>
                    </a:solidFill>
                  </a:rPr>
                  <a:t>特征向量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=(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,1)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𝐰</m:t>
                    </m:r>
                    <m:r>
                      <a:rPr lang="en-US" altLang="zh-CN" b="0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 </a:t>
                </a:r>
              </a:p>
              <a:p>
                <a:pPr>
                  <a:lnSpc>
                    <a:spcPct val="130000"/>
                  </a:lnSpc>
                </a:pPr>
                <a:r>
                  <a:rPr lang="zh-CN" altLang="zh-CN" dirty="0"/>
                  <a:t>令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zh-CN" altLang="zh-CN" dirty="0"/>
                  <a:t>，则可将表中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dirty="0"/>
                  <a:t>值代入公式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X</m:t>
                            </m:r>
                          </m:e>
                          <m:sup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X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X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>
                        <a:latin typeface="Cambria Math" panose="02040503050406030204" pitchFamily="18" charset="0"/>
                      </a:rPr>
                      <m:t>𝐲</m:t>
                    </m:r>
                  </m:oMath>
                </a14:m>
                <a:r>
                  <a:rPr lang="zh-CN" altLang="zh-CN" dirty="0"/>
                  <a:t>中</a:t>
                </a:r>
                <a:endParaRPr lang="en-US" altLang="zh-CN" dirty="0"/>
              </a:p>
              <a:p>
                <a:pPr>
                  <a:lnSpc>
                    <a:spcPct val="13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(0.968, 0.191)</m:t>
                          </m:r>
                        </m:e>
                        <m:sup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pPr>
                  <a:lnSpc>
                    <a:spcPct val="130000"/>
                  </a:lnSpc>
                </a:pPr>
                <a:r>
                  <a:rPr lang="zh-CN" altLang="zh-CN" dirty="0"/>
                  <a:t>得到线性回归模型</a:t>
                </a:r>
                <a:r>
                  <a:rPr lang="zh-CN" altLang="en-US" dirty="0"/>
                  <a:t>：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en-US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=0.968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𝑠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+0.191</m:t>
                    </m:r>
                  </m:oMath>
                </a14:m>
                <a:r>
                  <a:rPr lang="zh-CN" altLang="en-US" dirty="0"/>
                  <a:t>。</a:t>
                </a: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4049158E-F855-4A43-86F5-A439E7F60BB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1560" y="4238026"/>
                <a:ext cx="7897004" cy="2197076"/>
              </a:xfrm>
              <a:prstGeom prst="rect">
                <a:avLst/>
              </a:prstGeom>
              <a:blipFill>
                <a:blip r:embed="rId4"/>
                <a:stretch>
                  <a:fillRect l="-695" t="-1385" b="-5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0560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20949" y="276349"/>
            <a:ext cx="7997890" cy="530614"/>
          </a:xfrm>
        </p:spPr>
        <p:txBody>
          <a:bodyPr/>
          <a:lstStyle/>
          <a:p>
            <a:r>
              <a:rPr lang="zh-CN" altLang="en-US" dirty="0"/>
              <a:t>作业一：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quarter" idx="4294967295"/>
          </p:nvPr>
        </p:nvSpPr>
        <p:spPr>
          <a:xfrm>
            <a:off x="594803" y="1316854"/>
            <a:ext cx="7918882" cy="4937125"/>
          </a:xfrm>
        </p:spPr>
        <p:txBody>
          <a:bodyPr/>
          <a:lstStyle/>
          <a:p>
            <a:r>
              <a:rPr lang="zh-CN" altLang="en-US" dirty="0">
                <a:latin typeface="+mn-ea"/>
              </a:rPr>
              <a:t>使用以下商品房销售记录表数据，用最小二乘法，编程实现一个房价预测系统。</a:t>
            </a:r>
            <a:endParaRPr lang="en-US" altLang="zh-CN" dirty="0">
              <a:latin typeface="+mn-ea"/>
            </a:endParaRPr>
          </a:p>
          <a:p>
            <a:pPr marL="471170" lvl="1" indent="0">
              <a:buNone/>
            </a:pPr>
            <a:endParaRPr lang="zh-CN" altLang="en-US" dirty="0"/>
          </a:p>
        </p:txBody>
      </p:sp>
      <p:sp>
        <p:nvSpPr>
          <p:cNvPr id="5" name="日期占位符 1">
            <a:extLst>
              <a:ext uri="{FF2B5EF4-FFF2-40B4-BE49-F238E27FC236}">
                <a16:creationId xmlns:a16="http://schemas.microsoft.com/office/drawing/2014/main" id="{99111BA5-A6D7-43AD-A2ED-0431206A83B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30767" y="6553201"/>
            <a:ext cx="2641600" cy="238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5F2974-A565-48EB-BE06-0BED6BD5DC9C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2020/10/9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F45DDFE8-F322-4423-A82F-26EB716765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9179984" y="6553200"/>
            <a:ext cx="2641600" cy="22860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43780D-5C61-47C7-84FD-DBDC025933F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349ADDD-72A9-4FCA-ADBA-DD0174A50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840" y="2491290"/>
            <a:ext cx="6273357" cy="376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51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0A71055-5283-4000-BDD4-5BA57B77B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2020/10/9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AC1E554-E750-41F9-8B45-22EDEEA1C51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23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B11A585-4B9B-4BCB-9551-6FDFE7D2E9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60" y="420651"/>
            <a:ext cx="6565900" cy="48422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DA3DE75-34D7-4E78-8C58-BBA4DA031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8387" y="465383"/>
            <a:ext cx="8452663" cy="484222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8E07528-CC46-4756-93E3-BB889A3AC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9172" y="465383"/>
            <a:ext cx="4638183" cy="502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9490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C7EA31A-F10C-4A97-9873-A723B3C17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2020/10/9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23589E0-BAE3-4814-A04E-C7382DB759D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24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839795-9308-418C-A208-046C9C405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67" y="400724"/>
            <a:ext cx="8404383" cy="575623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CF06AA5-6BFC-4A78-9340-E7E60F99F36A}"/>
              </a:ext>
            </a:extLst>
          </p:cNvPr>
          <p:cNvSpPr txBox="1"/>
          <p:nvPr/>
        </p:nvSpPr>
        <p:spPr>
          <a:xfrm>
            <a:off x="6559420" y="4469363"/>
            <a:ext cx="950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继续</a:t>
            </a:r>
            <a:r>
              <a:rPr lang="en-US" altLang="zh-CN" dirty="0"/>
              <a:t>…..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93568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005C0B6-5BD4-4358-A4CD-F6A6FFF0BA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2020/10/9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99D2C02-8E06-4DFE-AA2A-2E59127E456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25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ED19E4-52F8-4846-B66E-441F97988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581" y="1006063"/>
            <a:ext cx="7621772" cy="543681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ADB3261-7144-496D-B41D-C09F77C6E7B2}"/>
              </a:ext>
            </a:extLst>
          </p:cNvPr>
          <p:cNvSpPr/>
          <p:nvPr/>
        </p:nvSpPr>
        <p:spPr>
          <a:xfrm>
            <a:off x="419752" y="372520"/>
            <a:ext cx="38407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S</a:t>
            </a:r>
            <a:r>
              <a:rPr lang="zh-CN" altLang="zh-CN" sz="28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klearn</a:t>
            </a:r>
            <a:r>
              <a:rPr lang="zh-CN" altLang="en-US" sz="28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库函数</a:t>
            </a:r>
          </a:p>
        </p:txBody>
      </p:sp>
    </p:spTree>
    <p:extLst>
      <p:ext uri="{BB962C8B-B14F-4D97-AF65-F5344CB8AC3E}">
        <p14:creationId xmlns:p14="http://schemas.microsoft.com/office/powerpoint/2010/main" val="28973586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90FBAEA-1434-4C4A-9498-B7259EDD0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2020/10/9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A6D3B61-FD9E-45D0-B236-DD8BA067E47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26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443175-E03F-47CB-A3C6-6921575EE2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73" y="1073445"/>
            <a:ext cx="10171926" cy="213227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0761FEE-5C6F-4252-9D6B-D2BCA88313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67" y="3841455"/>
            <a:ext cx="9591675" cy="19431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88AF89C-4EB1-4F31-A9E7-ECDD373F01C3}"/>
              </a:ext>
            </a:extLst>
          </p:cNvPr>
          <p:cNvSpPr txBox="1"/>
          <p:nvPr/>
        </p:nvSpPr>
        <p:spPr>
          <a:xfrm>
            <a:off x="630767" y="3429000"/>
            <a:ext cx="1857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执行结果：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23F2432-4EB0-447C-86CA-AE68418DCD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342" y="239486"/>
            <a:ext cx="4262847" cy="6096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b"/>
          <a:lstStyle/>
          <a:p>
            <a:pPr>
              <a:defRPr/>
            </a:pPr>
            <a:r>
              <a:rPr lang="zh-CN" altLang="en-US" sz="28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例子</a:t>
            </a:r>
          </a:p>
        </p:txBody>
      </p:sp>
    </p:spTree>
    <p:extLst>
      <p:ext uri="{BB962C8B-B14F-4D97-AF65-F5344CB8AC3E}">
        <p14:creationId xmlns:p14="http://schemas.microsoft.com/office/powerpoint/2010/main" val="30573312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5300038" y="2735936"/>
            <a:ext cx="1644292" cy="1"/>
          </a:xfrm>
          <a:custGeom>
            <a:avLst/>
            <a:gdLst/>
            <a:ahLst/>
            <a:cxnLst/>
            <a:rect l="0" t="0" r="0" b="0"/>
            <a:pathLst>
              <a:path w="1644292" h="1">
                <a:moveTo>
                  <a:pt x="0" y="0"/>
                </a:moveTo>
                <a:lnTo>
                  <a:pt x="1644291" y="0"/>
                </a:lnTo>
              </a:path>
            </a:pathLst>
          </a:custGeom>
          <a:ln w="508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4" name="任意多边形 3"/>
          <p:cNvSpPr/>
          <p:nvPr/>
        </p:nvSpPr>
        <p:spPr>
          <a:xfrm>
            <a:off x="6519271" y="2464876"/>
            <a:ext cx="300229" cy="833629"/>
          </a:xfrm>
          <a:custGeom>
            <a:avLst/>
            <a:gdLst/>
            <a:ahLst/>
            <a:cxnLst/>
            <a:rect l="0" t="0" r="0" b="0"/>
            <a:pathLst>
              <a:path w="300229" h="833629">
                <a:moveTo>
                  <a:pt x="0" y="0"/>
                </a:moveTo>
                <a:cubicBezTo>
                  <a:pt x="82930" y="0"/>
                  <a:pt x="150114" y="11177"/>
                  <a:pt x="150114" y="25019"/>
                </a:cubicBezTo>
                <a:lnTo>
                  <a:pt x="150114" y="391796"/>
                </a:lnTo>
                <a:cubicBezTo>
                  <a:pt x="150114" y="405638"/>
                  <a:pt x="217296" y="416815"/>
                  <a:pt x="300228" y="416815"/>
                </a:cubicBezTo>
                <a:cubicBezTo>
                  <a:pt x="217296" y="416815"/>
                  <a:pt x="150114" y="427990"/>
                  <a:pt x="150114" y="441834"/>
                </a:cubicBezTo>
                <a:lnTo>
                  <a:pt x="150114" y="808609"/>
                </a:lnTo>
                <a:cubicBezTo>
                  <a:pt x="150114" y="822453"/>
                  <a:pt x="82930" y="833628"/>
                  <a:pt x="0" y="833628"/>
                </a:cubicBezTo>
              </a:path>
            </a:pathLst>
          </a:custGeom>
          <a:ln w="2540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3182814" y="4407971"/>
            <a:ext cx="1310373" cy="1158787"/>
          </a:xfrm>
          <a:custGeom>
            <a:avLst/>
            <a:gdLst/>
            <a:ahLst/>
            <a:cxnLst/>
            <a:rect l="0" t="0" r="0" b="0"/>
            <a:pathLst>
              <a:path w="1201294" h="1256832">
                <a:moveTo>
                  <a:pt x="0" y="136145"/>
                </a:moveTo>
                <a:lnTo>
                  <a:pt x="984885" y="1180580"/>
                </a:lnTo>
                <a:lnTo>
                  <a:pt x="912748" y="1248588"/>
                </a:lnTo>
                <a:lnTo>
                  <a:pt x="1193038" y="1256831"/>
                </a:lnTo>
                <a:lnTo>
                  <a:pt x="1201293" y="976504"/>
                </a:lnTo>
                <a:lnTo>
                  <a:pt x="1129157" y="1044550"/>
                </a:lnTo>
                <a:lnTo>
                  <a:pt x="144272" y="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4965437" y="6207223"/>
            <a:ext cx="1499847" cy="1"/>
          </a:xfrm>
          <a:custGeom>
            <a:avLst/>
            <a:gdLst/>
            <a:ahLst/>
            <a:cxnLst/>
            <a:rect l="0" t="0" r="0" b="0"/>
            <a:pathLst>
              <a:path w="1499847" h="1">
                <a:moveTo>
                  <a:pt x="0" y="0"/>
                </a:moveTo>
                <a:lnTo>
                  <a:pt x="1499846" y="0"/>
                </a:lnTo>
              </a:path>
            </a:pathLst>
          </a:cu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pic>
        <p:nvPicPr>
          <p:cNvPr id="8" name="图片 7" descr="ws_B04A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934191" y="3870760"/>
            <a:ext cx="2006600" cy="1244600"/>
          </a:xfrm>
          <a:prstGeom prst="rect">
            <a:avLst/>
          </a:prstGeom>
        </p:spPr>
      </p:pic>
      <p:pic>
        <p:nvPicPr>
          <p:cNvPr id="9" name="图片 8" descr="ws_B04B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60685" y="2419505"/>
            <a:ext cx="1663700" cy="292100"/>
          </a:xfrm>
          <a:prstGeom prst="rect">
            <a:avLst/>
          </a:prstGeom>
        </p:spPr>
      </p:pic>
      <p:pic>
        <p:nvPicPr>
          <p:cNvPr id="10" name="图片 9" descr="ws_B04C.tmp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77738" y="2824167"/>
            <a:ext cx="1244600" cy="330200"/>
          </a:xfrm>
          <a:prstGeom prst="rect">
            <a:avLst/>
          </a:prstGeom>
        </p:spPr>
      </p:pic>
      <p:pic>
        <p:nvPicPr>
          <p:cNvPr id="11" name="图片 10" descr="ws_B04D.tmp"/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215558" y="3288499"/>
            <a:ext cx="3820350" cy="215783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图片 11" descr="ws_B05D.tmp"/>
          <p:cNvPicPr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650693" y="5366812"/>
            <a:ext cx="1524000" cy="660400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576997" y="439001"/>
            <a:ext cx="2436564" cy="393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ts val="2708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685800" algn="l"/>
              </a:tabLst>
              <a:defRPr/>
            </a:pPr>
            <a:r>
              <a:rPr kumimoji="0" lang="zh-CN" altLang="en-US" sz="3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二分类任务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014386" y="2565555"/>
            <a:ext cx="2455966" cy="555921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12"/>
              </a:lnSpc>
              <a:defRPr/>
            </a:pPr>
            <a:r>
              <a:rPr kumimoji="0" lang="zh-CN" altLang="en-US" sz="2004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找 </a:t>
            </a:r>
            <a:r>
              <a:rPr kumimoji="0" lang="en-US" altLang="zh-CN" sz="2004" b="0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Palatino Linotype"/>
                <a:ea typeface="华文楷体" panose="02010600040101010101" pitchFamily="2" charset="-122"/>
                <a:cs typeface="+mn-cs"/>
              </a:rPr>
              <a:t>z </a:t>
            </a:r>
            <a:r>
              <a:rPr kumimoji="0" lang="zh-CN" altLang="en-US" sz="2004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和 </a:t>
            </a:r>
            <a:r>
              <a:rPr kumimoji="0" lang="en-US" altLang="zh-CN" sz="2004" b="0" i="1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Palatino Linotype"/>
                <a:ea typeface="华文楷体" panose="02010600040101010101" pitchFamily="2" charset="-122"/>
                <a:cs typeface="+mn-cs"/>
              </a:rPr>
              <a:t>y </a:t>
            </a:r>
            <a:r>
              <a:rPr kumimoji="0" lang="zh-CN" altLang="en-US" sz="2004" b="0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的联系函数，</a:t>
            </a:r>
            <a:r>
              <a:rPr lang="zh-CN" altLang="en-US" dirty="0">
                <a:solidFill>
                  <a:srgbClr val="0000FF"/>
                </a:solidFill>
                <a:latin typeface="微软雅黑"/>
              </a:rPr>
              <a:t>将实值</a:t>
            </a:r>
            <a:r>
              <a:rPr lang="en-US" altLang="zh-CN" dirty="0">
                <a:solidFill>
                  <a:srgbClr val="0000FF"/>
                </a:solidFill>
                <a:latin typeface="微软雅黑"/>
              </a:rPr>
              <a:t>z</a:t>
            </a:r>
            <a:r>
              <a:rPr lang="zh-CN" altLang="en-US" dirty="0">
                <a:solidFill>
                  <a:srgbClr val="0000FF"/>
                </a:solidFill>
                <a:latin typeface="微软雅黑"/>
              </a:rPr>
              <a:t>转换为</a:t>
            </a:r>
            <a:r>
              <a:rPr lang="en-US" altLang="zh-CN" dirty="0">
                <a:solidFill>
                  <a:srgbClr val="0000FF"/>
                </a:solidFill>
                <a:latin typeface="微软雅黑"/>
              </a:rPr>
              <a:t>0/1</a:t>
            </a:r>
            <a:r>
              <a:rPr lang="zh-CN" altLang="en-US" dirty="0">
                <a:solidFill>
                  <a:srgbClr val="0000FF"/>
                </a:solidFill>
                <a:latin typeface="微软雅黑"/>
              </a:rPr>
              <a:t>值。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270996" y="5407225"/>
            <a:ext cx="2051844" cy="859210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432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69900" algn="l"/>
              </a:tabLst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	</a:t>
            </a:r>
            <a:r>
              <a:rPr kumimoji="0" lang="zh-CN" altLang="en-US" sz="200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性质不好</a:t>
            </a:r>
            <a:r>
              <a:rPr kumimoji="0" lang="en-US" altLang="zh-CN" sz="200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华文楷体" panose="02010600040101010101" pitchFamily="2" charset="-122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ts val="227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69900" algn="l"/>
              </a:tabLst>
              <a:defRPr/>
            </a:pPr>
            <a:r>
              <a:rPr kumimoji="0" lang="zh-CN" altLang="en-US" sz="2004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需找</a:t>
            </a:r>
            <a:r>
              <a:rPr kumimoji="0" lang="zh-CN" altLang="en-US" sz="2004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“替代函数”</a:t>
            </a:r>
          </a:p>
          <a:p>
            <a:pPr marL="0" marR="0" lvl="0" indent="0" algn="l" defTabSz="914400" rtl="0" eaLnBrk="1" fontAlgn="auto" latinLnBrk="0" hangingPunct="1">
              <a:lnSpc>
                <a:spcPts val="2028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469900" algn="l"/>
              </a:tabLst>
              <a:defRPr/>
            </a:pPr>
            <a:r>
              <a:rPr kumimoji="0" lang="en-US" altLang="zh-CN" sz="1596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/>
                <a:ea typeface="华文楷体" panose="02010600040101010101" pitchFamily="2" charset="-122"/>
                <a:cs typeface="+mn-cs"/>
              </a:rPr>
              <a:t>(surrogate function)</a:t>
            </a:r>
            <a:endParaRPr kumimoji="0" lang="zh-CN" altLang="en-US" sz="1596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465284" y="5827401"/>
            <a:ext cx="4009676" cy="525785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 lvl="0">
              <a:lnSpc>
                <a:spcPts val="2059"/>
              </a:lnSpc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对数几率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函数，简称“对率函数”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ts val="202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(logistic function)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79DBAB6-FD70-4C25-9BB3-F2997D5CD501}"/>
              </a:ext>
            </a:extLst>
          </p:cNvPr>
          <p:cNvSpPr/>
          <p:nvPr/>
        </p:nvSpPr>
        <p:spPr>
          <a:xfrm>
            <a:off x="959494" y="2431077"/>
            <a:ext cx="3518912" cy="3441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1926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660400" algn="l"/>
                <a:tab pos="2286000" algn="l"/>
                <a:tab pos="2476500" algn="l"/>
              </a:tabLst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线性回归模型产生的实值输出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460F4B3-1418-4EDA-B556-F35F87FB0990}"/>
              </a:ext>
            </a:extLst>
          </p:cNvPr>
          <p:cNvSpPr/>
          <p:nvPr/>
        </p:nvSpPr>
        <p:spPr>
          <a:xfrm>
            <a:off x="3182814" y="2761396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期望输出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A79DF58A-4014-4749-ABD0-B4EB9A5F0A07}"/>
              </a:ext>
            </a:extLst>
          </p:cNvPr>
          <p:cNvSpPr/>
          <p:nvPr/>
        </p:nvSpPr>
        <p:spPr>
          <a:xfrm>
            <a:off x="930794" y="3294694"/>
            <a:ext cx="5045743" cy="442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287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>
                <a:tab pos="127000" algn="l"/>
                <a:tab pos="660400" algn="l"/>
                <a:tab pos="2286000" algn="l"/>
                <a:tab pos="2476500" algn="l"/>
              </a:tabLst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理想的“单位阶跃函数”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(unit-step function)</a:t>
            </a: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2C8D50BC-239A-400A-A860-E6879AE1C755}"/>
              </a:ext>
            </a:extLst>
          </p:cNvPr>
          <p:cNvSpPr/>
          <p:nvPr/>
        </p:nvSpPr>
        <p:spPr>
          <a:xfrm>
            <a:off x="4108027" y="4213821"/>
            <a:ext cx="173315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华文楷体" panose="02010600040101010101" pitchFamily="2" charset="-122"/>
                <a:cs typeface="+mn-cs"/>
              </a:rPr>
              <a:t>常用单调可微、任意阶可导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895BCB7-1D9D-46EC-A6C3-B3DC0E183860}"/>
                  </a:ext>
                </a:extLst>
              </p:cNvPr>
              <p:cNvSpPr/>
              <p:nvPr/>
            </p:nvSpPr>
            <p:spPr>
              <a:xfrm>
                <a:off x="500098" y="906448"/>
                <a:ext cx="11478541" cy="14325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 algn="just">
                  <a:lnSpc>
                    <a:spcPct val="150000"/>
                  </a:lnSpc>
                  <a:buFont typeface="Wingdings" panose="05000000000000000000" pitchFamily="2" charset="2"/>
                  <a:buChar char="n"/>
                  <a:defRPr/>
                </a:pPr>
                <a:r>
                  <a:rPr lang="zh-CN" altLang="zh-CN" sz="2000" dirty="0">
                    <a:solidFill>
                      <a:srgbClr val="000000"/>
                    </a:solidFill>
                  </a:rPr>
                  <a:t>在分类问题中，每一个样本都有一个标签，用于表示这个样本所属的类别。</a:t>
                </a:r>
                <a:endParaRPr lang="en-US" altLang="zh-CN" sz="2000" dirty="0">
                  <a:solidFill>
                    <a:srgbClr val="000000"/>
                  </a:solidFill>
                </a:endParaRPr>
              </a:p>
              <a:p>
                <a:pPr marL="342900" lvl="0" indent="-342900" algn="just">
                  <a:lnSpc>
                    <a:spcPct val="150000"/>
                  </a:lnSpc>
                  <a:buFont typeface="Wingdings" panose="05000000000000000000" pitchFamily="2" charset="2"/>
                  <a:buChar char="n"/>
                  <a:defRPr/>
                </a:pPr>
                <a:r>
                  <a:rPr lang="zh-CN" altLang="en-US" sz="2000" b="1" dirty="0">
                    <a:solidFill>
                      <a:srgbClr val="0070C0"/>
                    </a:solidFill>
                  </a:rPr>
                  <a:t>分类</a:t>
                </a:r>
                <a:r>
                  <a:rPr lang="zh-CN" altLang="zh-CN" sz="2000" b="1" dirty="0">
                    <a:solidFill>
                      <a:srgbClr val="0070C0"/>
                    </a:solidFill>
                  </a:rPr>
                  <a:t>任务是对给定的特征组</a:t>
                </a:r>
                <a14:m>
                  <m:oMath xmlns:m="http://schemas.openxmlformats.org/officeDocument/2006/math">
                    <m:r>
                      <a:rPr lang="zh-CN" altLang="zh-CN" sz="2000" i="1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  <m:r>
                      <a:rPr lang="en-US" altLang="zh-CN" sz="2000" b="1" i="1">
                        <a:solidFill>
                          <a:srgbClr val="0070C0"/>
                        </a:solidFill>
                        <a:latin typeface="Cambria Math"/>
                      </a:rPr>
                      <m:t>𝒙</m:t>
                    </m:r>
                    <m:r>
                      <a:rPr lang="en-US" altLang="zh-CN" sz="2000" i="1">
                        <a:solidFill>
                          <a:srgbClr val="0070C0"/>
                        </a:solidFill>
                        <a:latin typeface="Cambria Math"/>
                      </a:rPr>
                      <m:t> </m:t>
                    </m:r>
                  </m:oMath>
                </a14:m>
                <a:r>
                  <a:rPr lang="zh-CN" altLang="zh-CN" sz="2000" b="1" dirty="0">
                    <a:solidFill>
                      <a:srgbClr val="0070C0"/>
                    </a:solidFill>
                  </a:rPr>
                  <a:t>预测对象属于每一个类别的概率</a:t>
                </a:r>
                <a:r>
                  <a:rPr lang="zh-CN" altLang="zh-CN" sz="2000" dirty="0">
                    <a:solidFill>
                      <a:srgbClr val="000000"/>
                    </a:solidFill>
                  </a:rPr>
                  <a:t>。由于预测的对象是一个概率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，所以</a:t>
                </a:r>
                <a:r>
                  <a:rPr lang="zh-CN" altLang="zh-CN" sz="2000" dirty="0">
                    <a:solidFill>
                      <a:srgbClr val="000000"/>
                    </a:solidFill>
                  </a:rPr>
                  <a:t>线性回归模型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就不适用了。</a:t>
                </a:r>
                <a:endParaRPr lang="en-US" altLang="zh-CN" sz="2000" dirty="0">
                  <a:solidFill>
                    <a:srgbClr val="000000"/>
                  </a:solidFill>
                </a:endParaRPr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F895BCB7-1D9D-46EC-A6C3-B3DC0E18386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98" y="906448"/>
                <a:ext cx="11478541" cy="1432508"/>
              </a:xfrm>
              <a:prstGeom prst="rect">
                <a:avLst/>
              </a:prstGeom>
              <a:blipFill>
                <a:blip r:embed="rId8"/>
                <a:stretch>
                  <a:fillRect l="-478" r="-584" b="-68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ws_B3F9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800098" y="1538283"/>
            <a:ext cx="1536700" cy="660400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50077" y="441316"/>
            <a:ext cx="5539978" cy="39542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  <a:tabLst>
                <a:tab pos="241300" algn="l"/>
                <a:tab pos="2133600" algn="l"/>
                <a:tab pos="2374900" algn="l"/>
              </a:tabLst>
              <a:defRPr/>
            </a:pPr>
            <a:r>
              <a:rPr lang="zh-CN" altLang="en-US" sz="3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二分类的对率回归</a:t>
            </a:r>
            <a:r>
              <a:rPr lang="zh-CN" altLang="en-US" sz="2004" dirty="0">
                <a:solidFill>
                  <a:srgbClr val="000000"/>
                </a:solidFill>
                <a:latin typeface="微软雅黑"/>
              </a:rPr>
              <a:t>		</a:t>
            </a:r>
            <a:endParaRPr lang="zh-CN" altLang="en-US" sz="2004" dirty="0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60646" y="6030187"/>
            <a:ext cx="5719514" cy="254365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6"/>
              </a:lnSpc>
            </a:pPr>
            <a:r>
              <a:rPr lang="zh-CN" altLang="en-US" sz="2004" dirty="0">
                <a:solidFill>
                  <a:srgbClr val="FF0000"/>
                </a:solidFill>
                <a:latin typeface="微软雅黑"/>
              </a:rPr>
              <a:t>注意：它是分类学习算法！也称为：</a:t>
            </a:r>
            <a:r>
              <a:rPr lang="zh-CN" altLang="en-US" dirty="0">
                <a:solidFill>
                  <a:srgbClr val="FF0000"/>
                </a:solidFill>
              </a:rPr>
              <a:t>对数线性分类器</a:t>
            </a:r>
            <a:endParaRPr lang="zh-CN" altLang="en-US" sz="2004" dirty="0">
              <a:solidFill>
                <a:srgbClr val="FF0000"/>
              </a:solidFill>
              <a:latin typeface="微软雅黑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BE8D4025-AF8D-45AF-83BC-F7172A18F3C2}"/>
              </a:ext>
            </a:extLst>
          </p:cNvPr>
          <p:cNvSpPr/>
          <p:nvPr/>
        </p:nvSpPr>
        <p:spPr>
          <a:xfrm>
            <a:off x="550077" y="1054783"/>
            <a:ext cx="10599376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ts val="2659"/>
              </a:lnSpc>
              <a:buFont typeface="Wingdings" panose="05000000000000000000" pitchFamily="2" charset="2"/>
              <a:buChar char="p"/>
              <a:tabLst>
                <a:tab pos="241300" algn="l"/>
                <a:tab pos="2133600" algn="l"/>
                <a:tab pos="2374900" algn="l"/>
              </a:tabLst>
              <a:defRPr/>
            </a:pPr>
            <a:r>
              <a:rPr lang="zh-CN" altLang="en-US" sz="2000" b="1" dirty="0">
                <a:solidFill>
                  <a:srgbClr val="FF0000"/>
                </a:solidFill>
                <a:latin typeface="微软雅黑"/>
              </a:rPr>
              <a:t>以对率函数作为</a:t>
            </a:r>
            <a:r>
              <a:rPr lang="zh-CN" altLang="en-US" sz="2000" b="1" dirty="0">
                <a:solidFill>
                  <a:srgbClr val="FF0000"/>
                </a:solidFill>
                <a:latin typeface="华文楷体" panose="02010600040101010101" pitchFamily="2" charset="-122"/>
              </a:rPr>
              <a:t>广义线性模型联系函数𝑔</a:t>
            </a:r>
            <a:r>
              <a:rPr lang="zh-CN" altLang="en-US" sz="2000" dirty="0">
                <a:solidFill>
                  <a:srgbClr val="000000"/>
                </a:solidFill>
                <a:latin typeface="华文楷体" panose="02010600040101010101" pitchFamily="2" charset="-122"/>
              </a:rPr>
              <a:t>。</a:t>
            </a:r>
            <a:r>
              <a:rPr lang="en-US" altLang="zh-CN" sz="2000" dirty="0">
                <a:solidFill>
                  <a:srgbClr val="000000"/>
                </a:solidFill>
              </a:rPr>
              <a:t>z</a:t>
            </a:r>
            <a:r>
              <a:rPr lang="zh-CN" altLang="en-US" sz="2000" dirty="0">
                <a:solidFill>
                  <a:srgbClr val="000000"/>
                </a:solidFill>
              </a:rPr>
              <a:t> 表示使用逻辑回归训练的模型的</a:t>
            </a:r>
            <a:r>
              <a:rPr lang="zh-CN" altLang="en-US" sz="2000" dirty="0">
                <a:solidFill>
                  <a:srgbClr val="FF0000"/>
                </a:solidFill>
              </a:rPr>
              <a:t>线性层的输出</a:t>
            </a:r>
            <a:endParaRPr lang="zh-CN" altLang="en-US" sz="2000" dirty="0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99C11FD3-91B8-489D-8195-6DC4A05649E9}"/>
              </a:ext>
            </a:extLst>
          </p:cNvPr>
          <p:cNvSpPr/>
          <p:nvPr/>
        </p:nvSpPr>
        <p:spPr>
          <a:xfrm>
            <a:off x="5315797" y="1702102"/>
            <a:ext cx="954107" cy="4007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4" dirty="0">
                <a:solidFill>
                  <a:srgbClr val="000000"/>
                </a:solidFill>
                <a:latin typeface="微软雅黑"/>
              </a:rPr>
              <a:t>变为：</a:t>
            </a:r>
            <a:endParaRPr lang="zh-CN" altLang="en-US" dirty="0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8EBC5F1D-D91D-4545-A27F-C1301C6D039A}"/>
              </a:ext>
            </a:extLst>
          </p:cNvPr>
          <p:cNvSpPr/>
          <p:nvPr/>
        </p:nvSpPr>
        <p:spPr>
          <a:xfrm>
            <a:off x="462066" y="5305596"/>
            <a:ext cx="8997355" cy="4514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839"/>
              </a:lnSpc>
              <a:tabLst>
                <a:tab pos="762000" algn="l"/>
                <a:tab pos="1270000" algn="l"/>
                <a:tab pos="5803900" algn="l"/>
              </a:tabLst>
              <a:defRPr/>
            </a:pPr>
            <a:r>
              <a:rPr lang="en-US" altLang="zh-CN" sz="2400" dirty="0">
                <a:solidFill>
                  <a:srgbClr val="000000"/>
                </a:solidFill>
                <a:latin typeface="微软雅黑"/>
              </a:rPr>
              <a:t>“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对数几率回归”</a:t>
            </a:r>
            <a:r>
              <a:rPr lang="en-US" altLang="zh-CN" sz="2004" dirty="0">
                <a:solidFill>
                  <a:srgbClr val="000000"/>
                </a:solidFill>
                <a:latin typeface="Times New Roman"/>
              </a:rPr>
              <a:t>(logistic regression)</a:t>
            </a:r>
            <a:r>
              <a:rPr lang="zh-CN" altLang="en-US" sz="2004" dirty="0">
                <a:solidFill>
                  <a:srgbClr val="000000"/>
                </a:solidFill>
                <a:latin typeface="Times New Roman"/>
              </a:rPr>
              <a:t>，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简称“对率回归”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715B3E50-AD7F-466F-AD65-383591358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5171" y="3350062"/>
            <a:ext cx="2800350" cy="10668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">
                <a:extLst>
                  <a:ext uri="{FF2B5EF4-FFF2-40B4-BE49-F238E27FC236}">
                    <a16:creationId xmlns:a16="http://schemas.microsoft.com/office/drawing/2014/main" id="{5A30D0E0-1178-458D-BC71-032C9A872F98}"/>
                  </a:ext>
                </a:extLst>
              </p:cNvPr>
              <p:cNvSpPr txBox="1"/>
              <p:nvPr/>
            </p:nvSpPr>
            <p:spPr>
              <a:xfrm>
                <a:off x="3479721" y="1698724"/>
                <a:ext cx="162236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(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/>
                  <a:t>)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5" name="文本框 1">
                <a:extLst>
                  <a:ext uri="{FF2B5EF4-FFF2-40B4-BE49-F238E27FC236}">
                    <a16:creationId xmlns:a16="http://schemas.microsoft.com/office/drawing/2014/main" id="{5A30D0E0-1178-458D-BC71-032C9A872F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9721" y="1698724"/>
                <a:ext cx="1622367" cy="369332"/>
              </a:xfrm>
              <a:prstGeom prst="rect">
                <a:avLst/>
              </a:prstGeom>
              <a:blipFill>
                <a:blip r:embed="rId5"/>
                <a:stretch>
                  <a:fillRect t="-10000" r="-188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CE836AA5-D729-4E80-AA24-B6CF0F3DC9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9855" y="4584966"/>
            <a:ext cx="1911767" cy="1725106"/>
          </a:xfrm>
          <a:prstGeom prst="rect">
            <a:avLst/>
          </a:prstGeom>
        </p:spPr>
      </p:pic>
      <p:pic>
        <p:nvPicPr>
          <p:cNvPr id="4" name="图片 3" descr="ws_B3FA.tmp"/>
          <p:cNvPicPr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399150" y="1513396"/>
            <a:ext cx="2298700" cy="6604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48FD61E7-1C6D-4914-B64D-A88EDE4365E7}"/>
              </a:ext>
            </a:extLst>
          </p:cNvPr>
          <p:cNvSpPr/>
          <p:nvPr/>
        </p:nvSpPr>
        <p:spPr>
          <a:xfrm>
            <a:off x="8871455" y="1734971"/>
            <a:ext cx="27494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（括号内为线性函数）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6D01BCAD-8CBE-4541-AD57-287752951124}"/>
              </a:ext>
            </a:extLst>
          </p:cNvPr>
          <p:cNvSpPr/>
          <p:nvPr/>
        </p:nvSpPr>
        <p:spPr>
          <a:xfrm>
            <a:off x="9246053" y="6156183"/>
            <a:ext cx="15252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B9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对数线性回归：</a:t>
            </a:r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1ACCFAFC-06A9-4E9A-BB99-AAA0B07244E7}"/>
              </a:ext>
            </a:extLst>
          </p:cNvPr>
          <p:cNvSpPr/>
          <p:nvPr/>
        </p:nvSpPr>
        <p:spPr bwMode="auto">
          <a:xfrm>
            <a:off x="7653234" y="5397256"/>
            <a:ext cx="1249953" cy="335155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8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Verdana" panose="020B0604030504040204" pitchFamily="34" charset="0"/>
              <a:ea typeface="方正隶书简体" pitchFamily="65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D7DAE8FF-9E72-4A19-A94E-A86E78B582BD}"/>
              </a:ext>
            </a:extLst>
          </p:cNvPr>
          <p:cNvSpPr txBox="1"/>
          <p:nvPr/>
        </p:nvSpPr>
        <p:spPr>
          <a:xfrm>
            <a:off x="7820687" y="51180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区别于</a:t>
            </a:r>
          </a:p>
        </p:txBody>
      </p:sp>
      <p:sp>
        <p:nvSpPr>
          <p:cNvPr id="32" name="任意多边形 1">
            <a:extLst>
              <a:ext uri="{FF2B5EF4-FFF2-40B4-BE49-F238E27FC236}">
                <a16:creationId xmlns:a16="http://schemas.microsoft.com/office/drawing/2014/main" id="{BDFC322B-EC34-42D9-8C68-A9A780E37446}"/>
              </a:ext>
            </a:extLst>
          </p:cNvPr>
          <p:cNvSpPr/>
          <p:nvPr/>
        </p:nvSpPr>
        <p:spPr>
          <a:xfrm>
            <a:off x="5103312" y="5102313"/>
            <a:ext cx="3417374" cy="1"/>
          </a:xfrm>
          <a:custGeom>
            <a:avLst/>
            <a:gdLst/>
            <a:ahLst/>
            <a:cxnLst/>
            <a:rect l="0" t="0" r="0" b="0"/>
            <a:pathLst>
              <a:path w="3417374" h="1">
                <a:moveTo>
                  <a:pt x="0" y="0"/>
                </a:moveTo>
                <a:lnTo>
                  <a:pt x="3417373" y="0"/>
                </a:lnTo>
              </a:path>
            </a:pathLst>
          </a:cu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" name="图片 40" descr="ws_B7C6.tmp">
            <a:extLst>
              <a:ext uri="{FF2B5EF4-FFF2-40B4-BE49-F238E27FC236}">
                <a16:creationId xmlns:a16="http://schemas.microsoft.com/office/drawing/2014/main" id="{F7F73752-531F-4DF6-802C-57AFA9F30F1E}"/>
              </a:ext>
            </a:extLst>
          </p:cNvPr>
          <p:cNvPicPr>
            <a:picLocks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59426" y="3640743"/>
            <a:ext cx="3441700" cy="736600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0143357E-371A-4562-9955-DEE9ED051024}"/>
              </a:ext>
            </a:extLst>
          </p:cNvPr>
          <p:cNvSpPr/>
          <p:nvPr/>
        </p:nvSpPr>
        <p:spPr>
          <a:xfrm>
            <a:off x="6757173" y="3808667"/>
            <a:ext cx="954107" cy="4007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4" dirty="0">
                <a:solidFill>
                  <a:srgbClr val="000000"/>
                </a:solidFill>
                <a:latin typeface="微软雅黑"/>
              </a:rPr>
              <a:t>可写为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/>
              <p:cNvSpPr txBox="1"/>
              <p:nvPr/>
            </p:nvSpPr>
            <p:spPr>
              <a:xfrm>
                <a:off x="735093" y="4731591"/>
                <a:ext cx="7962757" cy="355034"/>
              </a:xfrm>
              <a:prstGeom prst="rect">
                <a:avLst/>
              </a:prstGeom>
              <a:noFill/>
            </p:spPr>
            <p:txBody>
              <a:bodyPr vert="horz" wrap="none" lIns="0" tIns="0" rIns="0" bIns="0" rtlCol="0">
                <a:spAutoFit/>
              </a:bodyPr>
              <a:lstStyle/>
              <a:p>
                <a:pPr>
                  <a:lnSpc>
                    <a:spcPts val="2320"/>
                  </a:lnSpc>
                </a:pPr>
                <a:r>
                  <a:rPr lang="zh-CN" altLang="en-US" sz="2400" dirty="0">
                    <a:solidFill>
                      <a:srgbClr val="0000FF"/>
                    </a:solidFill>
                  </a:rPr>
                  <a:t>其中</a:t>
                </a:r>
                <a14:m>
                  <m:oMath xmlns:m="http://schemas.openxmlformats.org/officeDocument/2006/math">
                    <m:r>
                      <a:rPr lang="zh-CN" altLang="en-US" sz="2400" b="0" i="1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：</m:t>
                    </m:r>
                    <m:f>
                      <m:fPr>
                        <m:ctrlPr>
                          <a:rPr lang="en-US" altLang="zh-CN" sz="240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1−</m:t>
                        </m:r>
                        <m:r>
                          <a:rPr lang="en-US" altLang="zh-CN" sz="2400" b="0" i="1" smtClean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zh-CN" altLang="en-US" sz="2400" i="1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称为</m:t>
                    </m:r>
                  </m:oMath>
                </a14:m>
                <a:r>
                  <a:rPr lang="zh-CN" altLang="en-US" sz="2400" dirty="0">
                    <a:solidFill>
                      <a:srgbClr val="0000FF"/>
                    </a:solidFill>
                    <a:latin typeface="微软雅黑"/>
                  </a:rPr>
                  <a:t>几率</a:t>
                </a:r>
                <a:r>
                  <a:rPr lang="en-US" altLang="zh-CN" sz="2400" dirty="0">
                    <a:solidFill>
                      <a:srgbClr val="0000FF"/>
                    </a:solidFill>
                    <a:latin typeface="Times New Roman"/>
                  </a:rPr>
                  <a:t>(odds), 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微软雅黑"/>
                  </a:rPr>
                  <a:t>反映了 </a:t>
                </a:r>
                <a:r>
                  <a:rPr lang="en-US" altLang="zh-CN" sz="2400" b="1" i="1" dirty="0">
                    <a:solidFill>
                      <a:srgbClr val="0000FF"/>
                    </a:solidFill>
                    <a:latin typeface="Palatino Linotype"/>
                  </a:rPr>
                  <a:t>x 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微软雅黑"/>
                  </a:rPr>
                  <a:t>作为</a:t>
                </a:r>
                <a:r>
                  <a:rPr lang="zh-CN" altLang="en-US" sz="2400" dirty="0">
                    <a:solidFill>
                      <a:srgbClr val="FF0000"/>
                    </a:solidFill>
                    <a:latin typeface="微软雅黑"/>
                  </a:rPr>
                  <a:t>正例</a:t>
                </a:r>
                <a:r>
                  <a:rPr lang="zh-CN" altLang="en-US" sz="2400" dirty="0">
                    <a:solidFill>
                      <a:srgbClr val="0000FF"/>
                    </a:solidFill>
                    <a:latin typeface="微软雅黑"/>
                  </a:rPr>
                  <a:t>的相对可能性</a:t>
                </a:r>
              </a:p>
            </p:txBody>
          </p:sp>
        </mc:Choice>
        <mc:Fallback xmlns=""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5093" y="4731591"/>
                <a:ext cx="7962757" cy="355034"/>
              </a:xfrm>
              <a:prstGeom prst="rect">
                <a:avLst/>
              </a:prstGeom>
              <a:blipFill>
                <a:blip r:embed="rId9"/>
                <a:stretch>
                  <a:fillRect l="-2374" t="-63793" r="-1302" b="-224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F4A41053-9378-4DE2-B4BB-8D43B008CA06}"/>
              </a:ext>
            </a:extLst>
          </p:cNvPr>
          <p:cNvSpPr/>
          <p:nvPr/>
        </p:nvSpPr>
        <p:spPr bwMode="auto">
          <a:xfrm>
            <a:off x="7802372" y="3509984"/>
            <a:ext cx="3667760" cy="892639"/>
          </a:xfrm>
          <a:prstGeom prst="rect">
            <a:avLst/>
          </a:prstGeom>
          <a:solidFill>
            <a:schemeClr val="accent6">
              <a:lumMod val="40000"/>
              <a:lumOff val="60000"/>
              <a:alpha val="18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8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Verdana" panose="020B0604030504040204" pitchFamily="34" charset="0"/>
              <a:ea typeface="方正隶书简体" pitchFamily="65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EBE86AB-8274-4A44-9443-FF533C28A1D0}"/>
                  </a:ext>
                </a:extLst>
              </p:cNvPr>
              <p:cNvSpPr txBox="1"/>
              <p:nvPr/>
            </p:nvSpPr>
            <p:spPr>
              <a:xfrm>
                <a:off x="10555062" y="5531299"/>
                <a:ext cx="13047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𝑙𝑛𝑦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𝑥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EBE86AB-8274-4A44-9443-FF533C28A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55062" y="5531299"/>
                <a:ext cx="1304716" cy="369332"/>
              </a:xfrm>
              <a:prstGeom prst="rect">
                <a:avLst/>
              </a:prstGeom>
              <a:blipFill>
                <a:blip r:embed="rId11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Rectangle 3">
            <a:extLst>
              <a:ext uri="{FF2B5EF4-FFF2-40B4-BE49-F238E27FC236}">
                <a16:creationId xmlns:a16="http://schemas.microsoft.com/office/drawing/2014/main" id="{247B7734-DDC7-4077-9550-12A0710120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4370" y="2251712"/>
            <a:ext cx="10486756" cy="97167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n"/>
              <a:tabLst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FF0000"/>
                </a:solidFill>
                <a:effectLst/>
                <a:latin typeface="+mn-ea"/>
              </a:rPr>
              <a:t>z 也称为对数几率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</a:rPr>
              <a:t>，因为 S 型函数的反函数表明，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7474F"/>
                </a:solidFill>
                <a:effectLst/>
                <a:latin typeface="+mn-ea"/>
              </a:rPr>
              <a:t>z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202124"/>
                </a:solidFill>
                <a:effectLst/>
                <a:latin typeface="+mn-ea"/>
              </a:rPr>
              <a:t> 可定义为标签“1”（例如“狗叫”）的概率除以标签“0”（例如“狗不叫”）的概率得出的值的对数：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+mn-ea"/>
              </a:rPr>
              <a:t> </a:t>
            </a:r>
          </a:p>
        </p:txBody>
      </p:sp>
      <p:pic>
        <p:nvPicPr>
          <p:cNvPr id="46" name="图片 45" descr="ws_B7C4.tmp">
            <a:extLst>
              <a:ext uri="{FF2B5EF4-FFF2-40B4-BE49-F238E27FC236}">
                <a16:creationId xmlns:a16="http://schemas.microsoft.com/office/drawing/2014/main" id="{53290B78-7E22-4892-8BEB-977FC6CE9942}"/>
              </a:ext>
            </a:extLst>
          </p:cNvPr>
          <p:cNvPicPr>
            <a:picLocks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4689746" y="3923568"/>
            <a:ext cx="1663700" cy="571500"/>
          </a:xfrm>
          <a:prstGeom prst="rect">
            <a:avLst/>
          </a:prstGeom>
        </p:spPr>
      </p:pic>
      <p:sp>
        <p:nvSpPr>
          <p:cNvPr id="47" name="矩形 46">
            <a:extLst>
              <a:ext uri="{FF2B5EF4-FFF2-40B4-BE49-F238E27FC236}">
                <a16:creationId xmlns:a16="http://schemas.microsoft.com/office/drawing/2014/main" id="{84361592-1DDE-4593-B192-7B575C947397}"/>
              </a:ext>
            </a:extLst>
          </p:cNvPr>
          <p:cNvSpPr/>
          <p:nvPr/>
        </p:nvSpPr>
        <p:spPr>
          <a:xfrm>
            <a:off x="4682280" y="3405141"/>
            <a:ext cx="19963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424"/>
              </a:lnSpc>
              <a:tabLst>
                <a:tab pos="673100" algn="l"/>
                <a:tab pos="3086100" algn="l"/>
              </a:tabLst>
              <a:defRPr/>
            </a:pPr>
            <a:r>
              <a:rPr lang="zh-CN" altLang="en-US" sz="2196" dirty="0">
                <a:solidFill>
                  <a:srgbClr val="000000"/>
                </a:solidFill>
                <a:latin typeface="微软雅黑"/>
              </a:rPr>
              <a:t>若将 </a:t>
            </a:r>
            <a:r>
              <a:rPr lang="en-US" altLang="zh-CN" sz="2196" i="1" dirty="0">
                <a:solidFill>
                  <a:srgbClr val="000000"/>
                </a:solidFill>
                <a:latin typeface="Palatino Linotype"/>
              </a:rPr>
              <a:t>y </a:t>
            </a:r>
            <a:r>
              <a:rPr lang="zh-CN" altLang="en-US" sz="2196" dirty="0">
                <a:solidFill>
                  <a:srgbClr val="000000"/>
                </a:solidFill>
                <a:latin typeface="微软雅黑"/>
              </a:rPr>
              <a:t>看作类后验概率估计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AF7BF9D-E9D6-482B-AAC6-405B8210FAC2}"/>
                  </a:ext>
                </a:extLst>
              </p:cNvPr>
              <p:cNvSpPr txBox="1"/>
              <p:nvPr/>
            </p:nvSpPr>
            <p:spPr>
              <a:xfrm>
                <a:off x="1116824" y="3651057"/>
                <a:ext cx="71461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AF7BF9D-E9D6-482B-AAC6-405B8210FA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824" y="3651057"/>
                <a:ext cx="714619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BC913DF9-7BC3-4B06-A15D-5647DBEE4F85}"/>
              </a:ext>
            </a:extLst>
          </p:cNvPr>
          <p:cNvSpPr/>
          <p:nvPr/>
        </p:nvSpPr>
        <p:spPr bwMode="auto">
          <a:xfrm>
            <a:off x="1116824" y="3429000"/>
            <a:ext cx="3270815" cy="948343"/>
          </a:xfrm>
          <a:prstGeom prst="rect">
            <a:avLst/>
          </a:prstGeom>
          <a:solidFill>
            <a:schemeClr val="bg2">
              <a:alpha val="18000"/>
            </a:scheme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8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Verdana" panose="020B0604030504040204" pitchFamily="34" charset="0"/>
              <a:ea typeface="方正隶书简体" pitchFamily="65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04CBC49-3E2F-4507-AD45-D5E683D13C30}"/>
              </a:ext>
            </a:extLst>
          </p:cNvPr>
          <p:cNvSpPr txBox="1"/>
          <p:nvPr/>
        </p:nvSpPr>
        <p:spPr>
          <a:xfrm>
            <a:off x="8533385" y="509802"/>
            <a:ext cx="3425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用广义线性模型进行分类的方法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4261449" y="4484014"/>
            <a:ext cx="1542021" cy="1"/>
          </a:xfrm>
          <a:custGeom>
            <a:avLst/>
            <a:gdLst/>
            <a:ahLst/>
            <a:cxnLst/>
            <a:rect l="0" t="0" r="0" b="0"/>
            <a:pathLst>
              <a:path w="1542021" h="1">
                <a:moveTo>
                  <a:pt x="0" y="0"/>
                </a:moveTo>
                <a:lnTo>
                  <a:pt x="1542020" y="0"/>
                </a:lnTo>
              </a:path>
            </a:pathLst>
          </a:cu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ws_B7C6.tmp"/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49785" y="1790980"/>
            <a:ext cx="3441700" cy="736600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7" name="图片 6" descr="ws_B7D6.tmp"/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99250" y="3284766"/>
            <a:ext cx="482600" cy="101600"/>
          </a:xfrm>
          <a:prstGeom prst="rect">
            <a:avLst/>
          </a:prstGeom>
        </p:spPr>
      </p:pic>
      <p:pic>
        <p:nvPicPr>
          <p:cNvPr id="8" name="图片 7" descr="ws_B7D7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343749" y="3780325"/>
            <a:ext cx="1562100" cy="342900"/>
          </a:xfrm>
          <a:prstGeom prst="rect">
            <a:avLst/>
          </a:prstGeom>
        </p:spPr>
      </p:pic>
      <p:pic>
        <p:nvPicPr>
          <p:cNvPr id="9" name="图片 8" descr="ws_B7D8.tmp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033173" y="4861277"/>
            <a:ext cx="4565352" cy="1076348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32" name="TextBox 31"/>
          <p:cNvSpPr txBox="1"/>
          <p:nvPr/>
        </p:nvSpPr>
        <p:spPr>
          <a:xfrm>
            <a:off x="541962" y="433570"/>
            <a:ext cx="2923877" cy="393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3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参数求解思路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347855" y="4343402"/>
            <a:ext cx="4565352" cy="287451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182"/>
              </a:lnSpc>
              <a:tabLst>
                <a:tab pos="1854200" algn="l"/>
              </a:tabLst>
              <a:defRPr/>
            </a:pPr>
            <a:r>
              <a:rPr lang="zh-CN" altLang="en-US" sz="2196" dirty="0">
                <a:solidFill>
                  <a:srgbClr val="000000"/>
                </a:solidFill>
                <a:latin typeface="微软雅黑"/>
              </a:rPr>
              <a:t>最大化“对数似然”</a:t>
            </a:r>
            <a:r>
              <a:rPr lang="en-US" altLang="zh-CN" dirty="0">
                <a:solidFill>
                  <a:srgbClr val="000000"/>
                </a:solidFill>
                <a:latin typeface="Times New Roman"/>
              </a:rPr>
              <a:t>(log-likelihood)</a:t>
            </a:r>
            <a:r>
              <a:rPr lang="zh-CN" altLang="en-US" sz="2196" dirty="0">
                <a:solidFill>
                  <a:srgbClr val="000000"/>
                </a:solidFill>
                <a:latin typeface="微软雅黑"/>
              </a:rPr>
              <a:t>函数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6E3E31B9-53C1-4D0A-B9C9-0DEB390D50D1}"/>
              </a:ext>
            </a:extLst>
          </p:cNvPr>
          <p:cNvSpPr/>
          <p:nvPr/>
        </p:nvSpPr>
        <p:spPr>
          <a:xfrm>
            <a:off x="627145" y="1168590"/>
            <a:ext cx="4510005" cy="406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424"/>
              </a:lnSpc>
              <a:tabLst>
                <a:tab pos="673100" algn="l"/>
                <a:tab pos="3086100" algn="l"/>
              </a:tabLst>
              <a:defRPr/>
            </a:pPr>
            <a:r>
              <a:rPr lang="zh-CN" altLang="en-US" sz="2196" dirty="0">
                <a:solidFill>
                  <a:srgbClr val="000000"/>
                </a:solidFill>
                <a:latin typeface="微软雅黑"/>
              </a:rPr>
              <a:t>可见：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将 </a:t>
            </a:r>
            <a:r>
              <a:rPr lang="en-US" altLang="zh-CN" sz="2400" i="1" dirty="0">
                <a:solidFill>
                  <a:srgbClr val="000000"/>
                </a:solidFill>
                <a:latin typeface="Palatino Linotype"/>
              </a:rPr>
              <a:t>y </a:t>
            </a: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看作类后验概率估计</a:t>
            </a:r>
            <a:endParaRPr lang="zh-CN" altLang="en-US" sz="2400" dirty="0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2D107CDA-2D5A-4BAC-B214-1767316EEEAD}"/>
              </a:ext>
            </a:extLst>
          </p:cNvPr>
          <p:cNvSpPr/>
          <p:nvPr/>
        </p:nvSpPr>
        <p:spPr>
          <a:xfrm>
            <a:off x="541962" y="3181626"/>
            <a:ext cx="9653605" cy="3744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2182"/>
              </a:lnSpc>
              <a:tabLst>
                <a:tab pos="1854200" algn="l"/>
              </a:tabLst>
              <a:defRPr/>
            </a:pPr>
            <a:r>
              <a:rPr lang="zh-CN" altLang="en-US" sz="2000" dirty="0">
                <a:solidFill>
                  <a:srgbClr val="000000"/>
                </a:solidFill>
                <a:latin typeface="微软雅黑"/>
              </a:rPr>
              <a:t>于是，对于如何确定参数</a:t>
            </a:r>
            <a:r>
              <a:rPr lang="en-US" altLang="zh-CN" sz="2000" dirty="0">
                <a:solidFill>
                  <a:srgbClr val="000000"/>
                </a:solidFill>
                <a:latin typeface="微软雅黑"/>
              </a:rPr>
              <a:t>w</a:t>
            </a:r>
            <a:r>
              <a:rPr lang="zh-CN" altLang="en-US" sz="2000" dirty="0">
                <a:solidFill>
                  <a:srgbClr val="000000"/>
                </a:solidFill>
                <a:latin typeface="微软雅黑"/>
              </a:rPr>
              <a:t>和</a:t>
            </a:r>
            <a:r>
              <a:rPr lang="en-US" altLang="zh-CN" sz="2000" dirty="0">
                <a:solidFill>
                  <a:srgbClr val="000000"/>
                </a:solidFill>
                <a:latin typeface="微软雅黑"/>
              </a:rPr>
              <a:t>b</a:t>
            </a:r>
            <a:r>
              <a:rPr lang="zh-CN" altLang="en-US" sz="2000" dirty="0">
                <a:solidFill>
                  <a:srgbClr val="000000"/>
                </a:solidFill>
                <a:latin typeface="微软雅黑"/>
              </a:rPr>
              <a:t>，可使用“</a:t>
            </a:r>
            <a:r>
              <a:rPr lang="zh-CN" altLang="en-US" sz="2000" dirty="0">
                <a:solidFill>
                  <a:srgbClr val="FF0000"/>
                </a:solidFill>
                <a:latin typeface="微软雅黑"/>
              </a:rPr>
              <a:t>极大似然法</a:t>
            </a:r>
            <a:r>
              <a:rPr lang="zh-CN" altLang="en-US" sz="2000" dirty="0">
                <a:solidFill>
                  <a:srgbClr val="000000"/>
                </a:solidFill>
                <a:latin typeface="微软雅黑"/>
              </a:rPr>
              <a:t>”</a:t>
            </a:r>
            <a:r>
              <a:rPr lang="en-US" altLang="zh-CN" sz="2000" dirty="0">
                <a:solidFill>
                  <a:srgbClr val="000000"/>
                </a:solidFill>
                <a:latin typeface="Times New Roman"/>
              </a:rPr>
              <a:t> (maximum likelihood method)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E908EA5A-7203-479B-81A4-FDFA2AA36261}"/>
              </a:ext>
            </a:extLst>
          </p:cNvPr>
          <p:cNvSpPr/>
          <p:nvPr/>
        </p:nvSpPr>
        <p:spPr>
          <a:xfrm>
            <a:off x="10563433" y="3204973"/>
            <a:ext cx="761747" cy="442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ts val="3025"/>
              </a:lnSpc>
              <a:tabLst>
                <a:tab pos="152400" algn="l"/>
              </a:tabLst>
              <a:defRPr/>
            </a:pPr>
            <a:r>
              <a:rPr lang="zh-CN" altLang="en-US" sz="1802" dirty="0">
                <a:solidFill>
                  <a:srgbClr val="00B050"/>
                </a:solidFill>
                <a:latin typeface="微软雅黑"/>
              </a:rPr>
              <a:t>第</a:t>
            </a:r>
            <a:r>
              <a:rPr lang="en-US" altLang="zh-CN" sz="1802" dirty="0">
                <a:solidFill>
                  <a:srgbClr val="00B050"/>
                </a:solidFill>
                <a:latin typeface="Times New Roman"/>
              </a:rPr>
              <a:t>7</a:t>
            </a:r>
            <a:r>
              <a:rPr lang="zh-CN" altLang="en-US" sz="1802" dirty="0">
                <a:solidFill>
                  <a:srgbClr val="00B050"/>
                </a:solidFill>
                <a:latin typeface="微软雅黑"/>
              </a:rPr>
              <a:t>章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B031E818-E841-4E25-9A78-A43FFC7102A5}"/>
              </a:ext>
            </a:extLst>
          </p:cNvPr>
          <p:cNvSpPr/>
          <p:nvPr/>
        </p:nvSpPr>
        <p:spPr>
          <a:xfrm>
            <a:off x="618158" y="3740493"/>
            <a:ext cx="1595309" cy="4375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2817"/>
              </a:lnSpc>
              <a:tabLst>
                <a:tab pos="1854200" algn="l"/>
              </a:tabLst>
              <a:defRPr/>
            </a:pPr>
            <a:r>
              <a:rPr lang="zh-CN" altLang="en-US" sz="2198" dirty="0">
                <a:solidFill>
                  <a:srgbClr val="000000"/>
                </a:solidFill>
                <a:latin typeface="微软雅黑"/>
              </a:rPr>
              <a:t>给定数据集</a:t>
            </a:r>
          </a:p>
        </p:txBody>
      </p:sp>
      <p:pic>
        <p:nvPicPr>
          <p:cNvPr id="19" name="图片 18" descr="ws_B7C4.tmp">
            <a:extLst>
              <a:ext uri="{FF2B5EF4-FFF2-40B4-BE49-F238E27FC236}">
                <a16:creationId xmlns:a16="http://schemas.microsoft.com/office/drawing/2014/main" id="{30728BA2-ADFF-4C91-86D5-215C300FC1EF}"/>
              </a:ext>
            </a:extLst>
          </p:cNvPr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36805" y="1033725"/>
            <a:ext cx="1663700" cy="5715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717D7644-3147-4BD7-9523-6B6D1F3FD562}"/>
              </a:ext>
            </a:extLst>
          </p:cNvPr>
          <p:cNvSpPr/>
          <p:nvPr/>
        </p:nvSpPr>
        <p:spPr>
          <a:xfrm>
            <a:off x="6467356" y="1116438"/>
            <a:ext cx="5501124" cy="406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424"/>
              </a:lnSpc>
              <a:tabLst>
                <a:tab pos="673100" algn="l"/>
                <a:tab pos="3086100" algn="l"/>
              </a:tabLst>
              <a:defRPr/>
            </a:pP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，分类问题看成是求以下对率回归问题：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396F040-08EB-457F-8C8F-31E152668D86}"/>
              </a:ext>
            </a:extLst>
          </p:cNvPr>
          <p:cNvSpPr txBox="1"/>
          <p:nvPr/>
        </p:nvSpPr>
        <p:spPr>
          <a:xfrm>
            <a:off x="7043868" y="4927702"/>
            <a:ext cx="4091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即：使每个样本属于其真实标记的概率最大化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72775F4-4D11-4209-A72F-77EC7604B04C}"/>
              </a:ext>
            </a:extLst>
          </p:cNvPr>
          <p:cNvSpPr txBox="1"/>
          <p:nvPr/>
        </p:nvSpPr>
        <p:spPr>
          <a:xfrm>
            <a:off x="5608320" y="1820285"/>
            <a:ext cx="659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有：</a:t>
            </a:r>
          </a:p>
        </p:txBody>
      </p:sp>
      <p:pic>
        <p:nvPicPr>
          <p:cNvPr id="23" name="图片 22" descr="ws_BBA7.tmp">
            <a:extLst>
              <a:ext uri="{FF2B5EF4-FFF2-40B4-BE49-F238E27FC236}">
                <a16:creationId xmlns:a16="http://schemas.microsoft.com/office/drawing/2014/main" id="{F9412633-7152-44DC-A0EB-7AD3290D82E9}"/>
              </a:ext>
            </a:extLst>
          </p:cNvPr>
          <p:cNvPicPr>
            <a:picLocks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723827" y="1589861"/>
            <a:ext cx="1460500" cy="723900"/>
          </a:xfrm>
          <a:prstGeom prst="rect">
            <a:avLst/>
          </a:prstGeom>
        </p:spPr>
      </p:pic>
      <p:pic>
        <p:nvPicPr>
          <p:cNvPr id="24" name="图片 23" descr="ws_B7C4.tmp">
            <a:extLst>
              <a:ext uri="{FF2B5EF4-FFF2-40B4-BE49-F238E27FC236}">
                <a16:creationId xmlns:a16="http://schemas.microsoft.com/office/drawing/2014/main" id="{92CB07BA-0C0A-462D-AF0F-B8ACDC755152}"/>
              </a:ext>
            </a:extLst>
          </p:cNvPr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34825" y="1018361"/>
            <a:ext cx="1663700" cy="571500"/>
          </a:xfrm>
          <a:prstGeom prst="rect">
            <a:avLst/>
          </a:prstGeom>
        </p:spPr>
      </p:pic>
      <p:pic>
        <p:nvPicPr>
          <p:cNvPr id="25" name="图片 24" descr="ws_B7C4.tmp">
            <a:extLst>
              <a:ext uri="{FF2B5EF4-FFF2-40B4-BE49-F238E27FC236}">
                <a16:creationId xmlns:a16="http://schemas.microsoft.com/office/drawing/2014/main" id="{2AAFE317-8422-4BCE-AAB9-A62E196D186A}"/>
              </a:ext>
            </a:extLst>
          </p:cNvPr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73454" y="1681818"/>
            <a:ext cx="1663700" cy="571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2325373-E689-4FF8-93A9-DDAEE618A236}"/>
                  </a:ext>
                </a:extLst>
              </p:cNvPr>
              <p:cNvSpPr txBox="1"/>
              <p:nvPr/>
            </p:nvSpPr>
            <p:spPr>
              <a:xfrm>
                <a:off x="6029797" y="2413509"/>
                <a:ext cx="175101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000" b="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=0 </m:t>
                          </m:r>
                        </m:e>
                        <m:e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sz="20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zh-CN" altLang="en-US" sz="2000" b="1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2325373-E689-4FF8-93A9-DDAEE618A2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9797" y="2413509"/>
                <a:ext cx="1751015" cy="400110"/>
              </a:xfrm>
              <a:prstGeom prst="rect">
                <a:avLst/>
              </a:prstGeom>
              <a:blipFill>
                <a:blip r:embed="rId8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图片 26" descr="ws_BBB8.tmp">
            <a:extLst>
              <a:ext uri="{FF2B5EF4-FFF2-40B4-BE49-F238E27FC236}">
                <a16:creationId xmlns:a16="http://schemas.microsoft.com/office/drawing/2014/main" id="{9E1ED2B2-2E8A-4DD1-936A-BC593C1A1791}"/>
              </a:ext>
            </a:extLst>
          </p:cNvPr>
          <p:cNvPicPr>
            <a:picLocks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698826" y="2298730"/>
            <a:ext cx="1574800" cy="6858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43FCCD9-0A7D-4A0E-8FCA-4431FFE13A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51152" y="2092568"/>
            <a:ext cx="10363200" cy="899980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华文楷体" panose="02010600040101010101" pitchFamily="2" charset="-122"/>
              </a:rPr>
              <a:t>第三章   </a:t>
            </a:r>
            <a:r>
              <a:rPr lang="zh-CN" altLang="en-US" dirty="0">
                <a:solidFill>
                  <a:srgbClr val="0000FF"/>
                </a:solidFill>
                <a:latin typeface="微软雅黑"/>
              </a:rPr>
              <a:t>线性模型</a:t>
            </a:r>
            <a:br>
              <a:rPr lang="zh-CN" altLang="en-US" kern="1200" dirty="0">
                <a:solidFill>
                  <a:srgbClr val="000000"/>
                </a:solidFill>
                <a:latin typeface="华文楷体" panose="02010600040101010101" pitchFamily="2" charset="-122"/>
              </a:rPr>
            </a:br>
            <a:br>
              <a:rPr lang="en-US" altLang="zh-CN" dirty="0">
                <a:solidFill>
                  <a:schemeClr val="tx1"/>
                </a:solidFill>
                <a:latin typeface="华文楷体" panose="02010600040101010101" pitchFamily="2" charset="-122"/>
              </a:rPr>
            </a:br>
            <a:endParaRPr lang="zh-CN" altLang="en-US" dirty="0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2020/10/9</a:t>
            </a:fld>
            <a:endParaRPr lang="en-US" altLang="zh-CN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3</a:t>
            </a:fld>
            <a:endParaRPr lang="en-US" altLang="zh-CN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537664" y="2204328"/>
            <a:ext cx="11573056" cy="23773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 eaLnBrk="0" hangingPunct="0"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1pPr>
            <a:lvl2pPr marL="908050" indent="-436880" eaLnBrk="0" hangingPunct="0"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2pPr>
            <a:lvl3pPr marL="1143000" indent="-228600" eaLnBrk="0" hangingPunct="0"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3pPr>
            <a:lvl4pPr marL="1600200" indent="-228600" eaLnBrk="0" hangingPunct="0"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4pPr>
            <a:lvl5pPr marL="2057400" indent="-228600" eaLnBrk="0" hangingPunct="0"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endParaRPr lang="en-US" altLang="zh-CN" sz="28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49"/>
          <p:cNvSpPr txBox="1"/>
          <p:nvPr/>
        </p:nvSpPr>
        <p:spPr>
          <a:xfrm>
            <a:off x="1472338" y="3357090"/>
            <a:ext cx="6588224" cy="369332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8" name="任意多边形 7"/>
          <p:cNvSpPr/>
          <p:nvPr/>
        </p:nvSpPr>
        <p:spPr>
          <a:xfrm>
            <a:off x="4168534" y="3157957"/>
            <a:ext cx="6327448" cy="1"/>
          </a:xfrm>
          <a:custGeom>
            <a:avLst/>
            <a:gdLst/>
            <a:ahLst/>
            <a:cxnLst/>
            <a:rect l="0" t="0" r="0" b="0"/>
            <a:pathLst>
              <a:path w="6327448" h="1">
                <a:moveTo>
                  <a:pt x="0" y="0"/>
                </a:moveTo>
                <a:lnTo>
                  <a:pt x="6327447" y="0"/>
                </a:lnTo>
              </a:path>
            </a:pathLst>
          </a:custGeom>
          <a:ln w="127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/>
        </p:nvSpPr>
        <p:spPr>
          <a:xfrm>
            <a:off x="4864992" y="5477923"/>
            <a:ext cx="5123765" cy="1"/>
          </a:xfrm>
          <a:custGeom>
            <a:avLst/>
            <a:gdLst/>
            <a:ahLst/>
            <a:cxnLst/>
            <a:rect l="0" t="0" r="0" b="0"/>
            <a:pathLst>
              <a:path w="5123765" h="1">
                <a:moveTo>
                  <a:pt x="0" y="0"/>
                </a:moveTo>
                <a:lnTo>
                  <a:pt x="5123764" y="0"/>
                </a:lnTo>
              </a:path>
            </a:pathLst>
          </a:custGeom>
          <a:ln w="25400" cap="flat" cmpd="sng" algn="ctr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51B443B2-F800-48BD-B84E-A8C16683948C}"/>
              </a:ext>
            </a:extLst>
          </p:cNvPr>
          <p:cNvGrpSpPr/>
          <p:nvPr/>
        </p:nvGrpSpPr>
        <p:grpSpPr>
          <a:xfrm>
            <a:off x="1868035" y="2143783"/>
            <a:ext cx="7288760" cy="685800"/>
            <a:chOff x="2430574" y="2064515"/>
            <a:chExt cx="7288760" cy="685800"/>
          </a:xfrm>
        </p:grpSpPr>
        <p:sp>
          <p:nvSpPr>
            <p:cNvPr id="7" name="任意多边形 6"/>
            <p:cNvSpPr/>
            <p:nvPr/>
          </p:nvSpPr>
          <p:spPr>
            <a:xfrm>
              <a:off x="2513445" y="2495017"/>
              <a:ext cx="5631089" cy="1"/>
            </a:xfrm>
            <a:custGeom>
              <a:avLst/>
              <a:gdLst/>
              <a:ahLst/>
              <a:cxnLst/>
              <a:rect l="0" t="0" r="0" b="0"/>
              <a:pathLst>
                <a:path w="5631089" h="1">
                  <a:moveTo>
                    <a:pt x="0" y="0"/>
                  </a:moveTo>
                  <a:lnTo>
                    <a:pt x="5631088" y="0"/>
                  </a:lnTo>
                </a:path>
              </a:pathLst>
            </a:custGeom>
            <a:ln w="127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6" name="图片 15" descr="ws_BBB7.tmp"/>
            <p:cNvPicPr>
              <a:picLocks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430574" y="2313756"/>
              <a:ext cx="5651500" cy="330200"/>
            </a:xfrm>
            <a:prstGeom prst="rect">
              <a:avLst/>
            </a:prstGeom>
          </p:spPr>
        </p:pic>
        <p:pic>
          <p:nvPicPr>
            <p:cNvPr id="17" name="图片 16" descr="ws_BBB8.tmp"/>
            <p:cNvPicPr>
              <a:picLocks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144534" y="2064515"/>
              <a:ext cx="1574800" cy="685800"/>
            </a:xfrm>
            <a:prstGeom prst="rect">
              <a:avLst/>
            </a:prstGeom>
          </p:spPr>
        </p:pic>
      </p:grpSp>
      <p:pic>
        <p:nvPicPr>
          <p:cNvPr id="18" name="图片 17" descr="ws_BBB9.tmp"/>
          <p:cNvPicPr>
            <a:picLocks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591450" y="3384977"/>
            <a:ext cx="6350000" cy="330200"/>
          </a:xfrm>
          <a:prstGeom prst="rect">
            <a:avLst/>
          </a:prstGeom>
        </p:spPr>
      </p:pic>
      <p:pic>
        <p:nvPicPr>
          <p:cNvPr id="19" name="图片 18" descr="ws_BBBA.tmp"/>
          <p:cNvPicPr>
            <a:picLocks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357909" y="3821468"/>
            <a:ext cx="3495972" cy="867449"/>
          </a:xfrm>
          <a:prstGeom prst="rect">
            <a:avLst/>
          </a:prstGeom>
        </p:spPr>
      </p:pic>
      <p:pic>
        <p:nvPicPr>
          <p:cNvPr id="20" name="图片 19" descr="ws_BBCB.tmp"/>
          <p:cNvPicPr>
            <a:picLocks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31281" y="5602029"/>
            <a:ext cx="4622599" cy="765564"/>
          </a:xfrm>
          <a:prstGeom prst="rect">
            <a:avLst/>
          </a:prstGeom>
          <a:ln>
            <a:noFill/>
          </a:ln>
        </p:spPr>
      </p:pic>
      <p:grpSp>
        <p:nvGrpSpPr>
          <p:cNvPr id="55" name="组合 54">
            <a:extLst>
              <a:ext uri="{FF2B5EF4-FFF2-40B4-BE49-F238E27FC236}">
                <a16:creationId xmlns:a16="http://schemas.microsoft.com/office/drawing/2014/main" id="{C29ED488-3956-4216-9EA5-CF6E8BF63683}"/>
              </a:ext>
            </a:extLst>
          </p:cNvPr>
          <p:cNvGrpSpPr/>
          <p:nvPr/>
        </p:nvGrpSpPr>
        <p:grpSpPr>
          <a:xfrm>
            <a:off x="1680208" y="1128144"/>
            <a:ext cx="6700419" cy="330200"/>
            <a:chOff x="1719681" y="1016000"/>
            <a:chExt cx="6700419" cy="330200"/>
          </a:xfrm>
        </p:grpSpPr>
        <p:sp>
          <p:nvSpPr>
            <p:cNvPr id="2" name="任意多边形 1"/>
            <p:cNvSpPr/>
            <p:nvPr/>
          </p:nvSpPr>
          <p:spPr>
            <a:xfrm>
              <a:off x="3594468" y="1339464"/>
              <a:ext cx="1281874" cy="1"/>
            </a:xfrm>
            <a:custGeom>
              <a:avLst/>
              <a:gdLst/>
              <a:ahLst/>
              <a:cxnLst/>
              <a:rect l="0" t="0" r="0" b="0"/>
              <a:pathLst>
                <a:path w="1281874" h="1">
                  <a:moveTo>
                    <a:pt x="0" y="0"/>
                  </a:moveTo>
                  <a:lnTo>
                    <a:pt x="1281873" y="0"/>
                  </a:lnTo>
                </a:path>
              </a:pathLst>
            </a:custGeom>
            <a:ln w="127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任意多边形 2"/>
            <p:cNvSpPr/>
            <p:nvPr/>
          </p:nvSpPr>
          <p:spPr>
            <a:xfrm>
              <a:off x="5520174" y="1318748"/>
              <a:ext cx="1099103" cy="1"/>
            </a:xfrm>
            <a:custGeom>
              <a:avLst/>
              <a:gdLst/>
              <a:ahLst/>
              <a:cxnLst/>
              <a:rect l="0" t="0" r="0" b="0"/>
              <a:pathLst>
                <a:path w="1099103" h="1">
                  <a:moveTo>
                    <a:pt x="0" y="0"/>
                  </a:moveTo>
                  <a:lnTo>
                    <a:pt x="1099102" y="0"/>
                  </a:lnTo>
                </a:path>
              </a:pathLst>
            </a:custGeom>
            <a:ln w="508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 4"/>
            <p:cNvSpPr/>
            <p:nvPr/>
          </p:nvSpPr>
          <p:spPr>
            <a:xfrm>
              <a:off x="2050617" y="1345559"/>
              <a:ext cx="1337694" cy="1"/>
            </a:xfrm>
            <a:custGeom>
              <a:avLst/>
              <a:gdLst/>
              <a:ahLst/>
              <a:cxnLst/>
              <a:rect l="0" t="0" r="0" b="0"/>
              <a:pathLst>
                <a:path w="1337694" h="1">
                  <a:moveTo>
                    <a:pt x="0" y="0"/>
                  </a:moveTo>
                  <a:lnTo>
                    <a:pt x="1337693" y="0"/>
                  </a:lnTo>
                </a:path>
              </a:pathLst>
            </a:custGeom>
            <a:ln w="12700" cap="flat" cmpd="sng" algn="ctr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" name="图片 9" descr="ws_BB92.tmp"/>
            <p:cNvPicPr>
              <a:picLocks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032000" y="1016000"/>
              <a:ext cx="1371600" cy="330200"/>
            </a:xfrm>
            <a:prstGeom prst="rect">
              <a:avLst/>
            </a:prstGeom>
          </p:spPr>
        </p:pic>
        <p:pic>
          <p:nvPicPr>
            <p:cNvPr id="11" name="图片 10" descr="ws_BB93.tmp"/>
            <p:cNvPicPr>
              <a:picLocks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581400" y="1016000"/>
              <a:ext cx="1308100" cy="330200"/>
            </a:xfrm>
            <a:prstGeom prst="rect">
              <a:avLst/>
            </a:prstGeom>
          </p:spPr>
        </p:pic>
        <p:pic>
          <p:nvPicPr>
            <p:cNvPr id="12" name="图片 11" descr="ws_BBA4.tmp"/>
            <p:cNvPicPr>
              <a:picLocks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11800" y="1016000"/>
              <a:ext cx="1117600" cy="292100"/>
            </a:xfrm>
            <a:prstGeom prst="rect">
              <a:avLst/>
            </a:prstGeom>
          </p:spPr>
        </p:pic>
        <p:pic>
          <p:nvPicPr>
            <p:cNvPr id="13" name="图片 12" descr="ws_BBA5.tmp"/>
            <p:cNvPicPr>
              <a:picLocks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835900" y="1016000"/>
              <a:ext cx="584200" cy="330200"/>
            </a:xfrm>
            <a:prstGeom prst="rect">
              <a:avLst/>
            </a:prstGeom>
          </p:spPr>
        </p:pic>
        <p:sp>
          <p:nvSpPr>
            <p:cNvPr id="43" name="TextBox 42"/>
            <p:cNvSpPr txBox="1"/>
            <p:nvPr/>
          </p:nvSpPr>
          <p:spPr>
            <a:xfrm>
              <a:off x="1719681" y="1038570"/>
              <a:ext cx="256480" cy="251992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>
                <a:lnSpc>
                  <a:spcPts val="1926"/>
                </a:lnSpc>
              </a:pPr>
              <a:r>
                <a:rPr lang="zh-CN" altLang="en-US" sz="2004" dirty="0">
                  <a:solidFill>
                    <a:srgbClr val="000000"/>
                  </a:solidFill>
                  <a:latin typeface="微软雅黑"/>
                </a:rPr>
                <a:t>令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397885" y="1038570"/>
              <a:ext cx="256480" cy="251992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>
                <a:lnSpc>
                  <a:spcPts val="1926"/>
                </a:lnSpc>
              </a:pPr>
              <a:r>
                <a:rPr lang="zh-CN" altLang="en-US" sz="2004" dirty="0">
                  <a:solidFill>
                    <a:srgbClr val="000000"/>
                  </a:solidFill>
                  <a:latin typeface="微软雅黑"/>
                </a:rPr>
                <a:t>，</a:t>
              </a: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916196" y="1080749"/>
              <a:ext cx="512961" cy="251992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>
                <a:lnSpc>
                  <a:spcPts val="1926"/>
                </a:lnSpc>
              </a:pPr>
              <a:r>
                <a:rPr lang="zh-CN" altLang="en-US" sz="2004" dirty="0">
                  <a:solidFill>
                    <a:srgbClr val="000000"/>
                  </a:solidFill>
                  <a:latin typeface="微软雅黑"/>
                </a:rPr>
                <a:t>，则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737603" y="1038570"/>
              <a:ext cx="1025922" cy="251992"/>
            </a:xfrm>
            <a:prstGeom prst="rect">
              <a:avLst/>
            </a:prstGeom>
            <a:noFill/>
          </p:spPr>
          <p:txBody>
            <a:bodyPr vert="horz" wrap="none" lIns="0" tIns="0" rIns="0" bIns="0" rtlCol="0">
              <a:spAutoFit/>
            </a:bodyPr>
            <a:lstStyle/>
            <a:p>
              <a:pPr>
                <a:lnSpc>
                  <a:spcPts val="1926"/>
                </a:lnSpc>
              </a:pPr>
              <a:r>
                <a:rPr lang="zh-CN" altLang="en-US" sz="2004" dirty="0">
                  <a:solidFill>
                    <a:srgbClr val="000000"/>
                  </a:solidFill>
                  <a:latin typeface="微软雅黑"/>
                </a:rPr>
                <a:t>可简写为</a:t>
              </a: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704929" y="454827"/>
            <a:ext cx="2923877" cy="393826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687"/>
              </a:lnSpc>
            </a:pPr>
            <a:r>
              <a:rPr lang="zh-CN" altLang="en-US" sz="3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参数求解思路</a:t>
            </a: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73903641-536D-4BC6-8FD7-CA41120AA865}"/>
              </a:ext>
            </a:extLst>
          </p:cNvPr>
          <p:cNvGrpSpPr/>
          <p:nvPr/>
        </p:nvGrpSpPr>
        <p:grpSpPr>
          <a:xfrm>
            <a:off x="1223797" y="1486118"/>
            <a:ext cx="5800783" cy="723900"/>
            <a:chOff x="1331394" y="1403951"/>
            <a:chExt cx="5800783" cy="723900"/>
          </a:xfrm>
        </p:grpSpPr>
        <p:pic>
          <p:nvPicPr>
            <p:cNvPr id="14" name="图片 13" descr="ws_BBA6.tmp"/>
            <p:cNvPicPr>
              <a:picLocks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031938" y="1663964"/>
              <a:ext cx="3556000" cy="330200"/>
            </a:xfrm>
            <a:prstGeom prst="rect">
              <a:avLst/>
            </a:prstGeom>
          </p:spPr>
        </p:pic>
        <p:pic>
          <p:nvPicPr>
            <p:cNvPr id="15" name="图片 14" descr="ws_BBA7.tmp"/>
            <p:cNvPicPr>
              <a:picLocks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671677" y="1403951"/>
              <a:ext cx="1460500" cy="723900"/>
            </a:xfrm>
            <a:prstGeom prst="rect">
              <a:avLst/>
            </a:prstGeom>
          </p:spPr>
        </p:pic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58CEBE77-FA43-43D0-95A5-B869062B6782}"/>
                </a:ext>
              </a:extLst>
            </p:cNvPr>
            <p:cNvSpPr/>
            <p:nvPr/>
          </p:nvSpPr>
          <p:spPr>
            <a:xfrm>
              <a:off x="1331394" y="1631037"/>
              <a:ext cx="697627" cy="36343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ts val="2110"/>
                </a:lnSpc>
                <a:tabLst>
                  <a:tab pos="25400" algn="l"/>
                  <a:tab pos="190500" algn="l"/>
                  <a:tab pos="1308100" algn="l"/>
                  <a:tab pos="2590800" algn="l"/>
                  <a:tab pos="3086100" algn="l"/>
                </a:tabLst>
                <a:defRPr/>
              </a:pPr>
              <a:r>
                <a:rPr lang="zh-CN" altLang="en-US" sz="2000" dirty="0">
                  <a:solidFill>
                    <a:srgbClr val="000000"/>
                  </a:solidFill>
                  <a:latin typeface="微软雅黑"/>
                </a:rPr>
                <a:t>再令</a:t>
              </a:r>
            </a:p>
          </p:txBody>
        </p:sp>
      </p:grpSp>
      <p:sp>
        <p:nvSpPr>
          <p:cNvPr id="52" name="矩形 51">
            <a:extLst>
              <a:ext uri="{FF2B5EF4-FFF2-40B4-BE49-F238E27FC236}">
                <a16:creationId xmlns:a16="http://schemas.microsoft.com/office/drawing/2014/main" id="{25CED764-8D2A-40B4-AFA5-01BA2015CA70}"/>
              </a:ext>
            </a:extLst>
          </p:cNvPr>
          <p:cNvSpPr/>
          <p:nvPr/>
        </p:nvSpPr>
        <p:spPr>
          <a:xfrm>
            <a:off x="973090" y="4032455"/>
            <a:ext cx="4416594" cy="4302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196" dirty="0">
                <a:solidFill>
                  <a:srgbClr val="000000"/>
                </a:solidFill>
                <a:latin typeface="微软雅黑"/>
              </a:rPr>
              <a:t>于是取对数，最大化对数似然函数</a:t>
            </a:r>
            <a:endParaRPr lang="zh-CN" altLang="en-US" dirty="0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16672535-3A15-4958-AB5A-CC8D4CEA2954}"/>
              </a:ext>
            </a:extLst>
          </p:cNvPr>
          <p:cNvSpPr/>
          <p:nvPr/>
        </p:nvSpPr>
        <p:spPr>
          <a:xfrm>
            <a:off x="2029396" y="5757730"/>
            <a:ext cx="2329484" cy="4541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2884"/>
              </a:lnSpc>
              <a:tabLst>
                <a:tab pos="25400" algn="l"/>
                <a:tab pos="190500" algn="l"/>
                <a:tab pos="1308100" algn="l"/>
                <a:tab pos="2590800" algn="l"/>
                <a:tab pos="3086100" algn="l"/>
              </a:tabLst>
              <a:defRPr/>
            </a:pPr>
            <a:r>
              <a:rPr lang="zh-CN" altLang="en-US" sz="2400" dirty="0">
                <a:solidFill>
                  <a:srgbClr val="000000"/>
                </a:solidFill>
                <a:latin typeface="微软雅黑"/>
              </a:rPr>
              <a:t>等价为最小化</a:t>
            </a:r>
            <a:r>
              <a:rPr lang="en-US" altLang="zh-CN" sz="2400" dirty="0">
                <a:solidFill>
                  <a:srgbClr val="000000"/>
                </a:solidFill>
                <a:latin typeface="微软雅黑"/>
              </a:rPr>
              <a:t>: -</a:t>
            </a:r>
            <a:endParaRPr lang="zh-CN" altLang="en-US" sz="2400" dirty="0">
              <a:solidFill>
                <a:srgbClr val="000000"/>
              </a:solidFill>
              <a:latin typeface="微软雅黑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11571293-7F68-4404-9441-2E33E13697CF}"/>
                  </a:ext>
                </a:extLst>
              </p:cNvPr>
              <p:cNvSpPr txBox="1"/>
              <p:nvPr/>
            </p:nvSpPr>
            <p:spPr>
              <a:xfrm>
                <a:off x="1153705" y="2817139"/>
                <a:ext cx="466589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/>
                  <a:t>则似然</a:t>
                </a:r>
                <a14:m>
                  <m:oMath xmlns:m="http://schemas.openxmlformats.org/officeDocument/2006/math">
                    <m:r>
                      <a:rPr lang="zh-CN" altLang="en-US" sz="2400" b="0" i="1" smtClean="0">
                        <a:latin typeface="Cambria Math" panose="02040503050406030204" pitchFamily="18" charset="0"/>
                      </a:rPr>
                      <m:t>项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;</m:t>
                        </m:r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zh-CN" altLang="en-US" sz="2400" dirty="0"/>
                  <a:t>可重写为：</a:t>
                </a: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11571293-7F68-4404-9441-2E33E13697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3705" y="2817139"/>
                <a:ext cx="4665893" cy="461665"/>
              </a:xfrm>
              <a:prstGeom prst="rect">
                <a:avLst/>
              </a:prstGeom>
              <a:blipFill>
                <a:blip r:embed="rId14"/>
                <a:stretch>
                  <a:fillRect l="-1958" t="-10526" r="-1044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15CF50CB-9C9E-4CC3-81FE-BE0FFF4971A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75359" y="4719640"/>
            <a:ext cx="5400766" cy="80011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E6B1F51-53DD-4AF9-A7CD-CABFFC333D17}"/>
              </a:ext>
            </a:extLst>
          </p:cNvPr>
          <p:cNvSpPr txBox="1"/>
          <p:nvPr/>
        </p:nvSpPr>
        <p:spPr>
          <a:xfrm>
            <a:off x="3128145" y="4768734"/>
            <a:ext cx="5741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有</a:t>
            </a:r>
            <a:r>
              <a:rPr lang="en-US" altLang="zh-CN" sz="2400" dirty="0"/>
              <a:t>:</a:t>
            </a:r>
            <a:endParaRPr lang="zh-CN" altLang="en-US" sz="2400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A7F2B84-9529-4244-809A-C1E96919F4B5}"/>
              </a:ext>
            </a:extLst>
          </p:cNvPr>
          <p:cNvSpPr txBox="1"/>
          <p:nvPr/>
        </p:nvSpPr>
        <p:spPr>
          <a:xfrm flipH="1">
            <a:off x="8853880" y="5908704"/>
            <a:ext cx="25761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0070C0"/>
                </a:solidFill>
              </a:rPr>
              <a:t>推导见下一页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9A7E5AB-587A-4B54-A634-2782945FD539}"/>
              </a:ext>
            </a:extLst>
          </p:cNvPr>
          <p:cNvSpPr txBox="1"/>
          <p:nvPr/>
        </p:nvSpPr>
        <p:spPr>
          <a:xfrm>
            <a:off x="8443846" y="3278804"/>
            <a:ext cx="2472142" cy="646331"/>
          </a:xfrm>
          <a:prstGeom prst="rect">
            <a:avLst/>
          </a:prstGeom>
          <a:noFill/>
          <a:ln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b="1" dirty="0">
                <a:solidFill>
                  <a:srgbClr val="0070C0"/>
                </a:solidFill>
              </a:rPr>
              <a:t>为什么？见后面引出的交叉熵的解释</a:t>
            </a:r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1DB59FD1-25DB-46B5-B7A4-995B9BCD14B5}"/>
              </a:ext>
            </a:extLst>
          </p:cNvPr>
          <p:cNvSpPr/>
          <p:nvPr/>
        </p:nvSpPr>
        <p:spPr bwMode="auto">
          <a:xfrm>
            <a:off x="8179674" y="3493093"/>
            <a:ext cx="200953" cy="120903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8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Verdana" panose="020B0604030504040204" pitchFamily="34" charset="0"/>
              <a:ea typeface="方正隶书简体" pitchFamily="65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81C54C1-86F6-4AB8-AA4D-F74F51BEB45E}"/>
              </a:ext>
            </a:extLst>
          </p:cNvPr>
          <p:cNvSpPr/>
          <p:nvPr/>
        </p:nvSpPr>
        <p:spPr>
          <a:xfrm>
            <a:off x="9679917" y="5148154"/>
            <a:ext cx="1977428" cy="646331"/>
          </a:xfrm>
          <a:prstGeom prst="rect">
            <a:avLst/>
          </a:prstGeom>
          <a:ln>
            <a:solidFill>
              <a:srgbClr val="000000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损失函数也是似然函数的负对数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827EF6F-439D-4314-8352-7DA61A84A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D1D84859-B760-4F0E-8732-51E216755E22}" type="datetime1">
              <a:rPr lang="zh-CN" altLang="en-US" smtClean="0"/>
              <a:t>2020/10/9</a:t>
            </a:fld>
            <a:endParaRPr lang="en-US" altLang="zh-CN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1597360-6E7F-4CF3-9665-0D23F7A40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7C6688-C16E-448C-921C-67D4AB6EFAE9}" type="slidenum">
              <a:rPr lang="en-US" altLang="zh-CN" smtClean="0"/>
              <a:t>31</a:t>
            </a:fld>
            <a:endParaRPr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9F916C-2329-422B-BD1D-1ACB130FC7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133471"/>
            <a:ext cx="8991600" cy="541972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099B778-B58F-481E-B6CC-5A3D755FD26E}"/>
              </a:ext>
            </a:extLst>
          </p:cNvPr>
          <p:cNvSpPr/>
          <p:nvPr/>
        </p:nvSpPr>
        <p:spPr>
          <a:xfrm>
            <a:off x="472440" y="360099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rgbClr val="000000"/>
                </a:solidFill>
              </a:rPr>
              <a:t>推导过程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2096457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 24">
            <a:extLst>
              <a:ext uri="{FF2B5EF4-FFF2-40B4-BE49-F238E27FC236}">
                <a16:creationId xmlns:a16="http://schemas.microsoft.com/office/drawing/2014/main" id="{D2F8DAE8-D4CD-43C3-A08D-CC0BB53F12F3}"/>
              </a:ext>
            </a:extLst>
          </p:cNvPr>
          <p:cNvSpPr/>
          <p:nvPr/>
        </p:nvSpPr>
        <p:spPr bwMode="auto">
          <a:xfrm>
            <a:off x="576470" y="3575919"/>
            <a:ext cx="11340547" cy="2767477"/>
          </a:xfrm>
          <a:prstGeom prst="rect">
            <a:avLst/>
          </a:prstGeom>
          <a:solidFill>
            <a:schemeClr val="accent1">
              <a:alpha val="0"/>
            </a:schemeClr>
          </a:solidFill>
          <a:ln w="9525" cap="flat" cmpd="sng" algn="ctr">
            <a:solidFill>
              <a:srgbClr val="00206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8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Verdana" panose="020B0604030504040204" pitchFamily="34" charset="0"/>
              <a:ea typeface="方正隶书简体" pitchFamily="65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sz="quarter" idx="4294967295"/>
              </p:nvPr>
            </p:nvSpPr>
            <p:spPr>
              <a:xfrm>
                <a:off x="387626" y="2777312"/>
                <a:ext cx="6443393" cy="759396"/>
              </a:xfrm>
            </p:spPr>
            <p:txBody>
              <a:bodyPr/>
              <a:lstStyle/>
              <a:p>
                <a:pPr>
                  <a:buFont typeface="Wingdings" panose="05000000000000000000" pitchFamily="2" charset="2"/>
                  <a:buChar char="n"/>
                </a:pPr>
                <a:r>
                  <a:rPr lang="zh-CN" altLang="en-US" sz="2000" dirty="0">
                    <a:latin typeface="+mn-ea"/>
                  </a:rPr>
                  <a:t>真实条件概率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000" dirty="0">
                    <a:latin typeface="+mn-ea"/>
                  </a:rPr>
                  <a:t>, </a:t>
                </a:r>
                <a:r>
                  <a:rPr lang="zh-CN" altLang="en-US" sz="2000" dirty="0">
                    <a:latin typeface="+mn-ea"/>
                  </a:rPr>
                  <a:t>模型预测条件概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US" altLang="zh-CN" sz="2000" dirty="0">
                  <a:latin typeface="+mn-ea"/>
                </a:endParaRPr>
              </a:p>
              <a:p>
                <a:pPr>
                  <a:buFont typeface="Wingdings" panose="05000000000000000000" pitchFamily="2" charset="2"/>
                  <a:buChar char="n"/>
                </a:pPr>
                <a:r>
                  <a:rPr lang="zh-CN" altLang="en-US" sz="2000" dirty="0">
                    <a:solidFill>
                      <a:srgbClr val="FF0000"/>
                    </a:solidFill>
                    <a:latin typeface="+mn-ea"/>
                  </a:rPr>
                  <a:t>如何衡量两个条件分布的差异？</a:t>
                </a:r>
                <a:r>
                  <a:rPr lang="en-US" altLang="zh-CN" sz="2000" dirty="0">
                    <a:solidFill>
                      <a:srgbClr val="FF0000"/>
                    </a:solidFill>
                    <a:latin typeface="+mn-ea"/>
                  </a:rPr>
                  <a:t>     </a:t>
                </a:r>
              </a:p>
              <a:p>
                <a:pPr marL="471170" lvl="1" indent="0">
                  <a:buNone/>
                </a:pPr>
                <a:endParaRPr lang="en-US" altLang="zh-CN" sz="2000" dirty="0">
                  <a:latin typeface="+mn-ea"/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4294967295"/>
              </p:nvPr>
            </p:nvSpPr>
            <p:spPr>
              <a:xfrm>
                <a:off x="387626" y="2777312"/>
                <a:ext cx="6443393" cy="75939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 descr="Image result for kl divergence">
            <a:extLst>
              <a:ext uri="{FF2B5EF4-FFF2-40B4-BE49-F238E27FC236}">
                <a16:creationId xmlns:a16="http://schemas.microsoft.com/office/drawing/2014/main" id="{A2A40196-F799-43A4-94F7-850B1DD9A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229" y="3959399"/>
            <a:ext cx="3329284" cy="2188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EC8D365-8855-4355-8B1E-BCD09A8F8D80}"/>
              </a:ext>
            </a:extLst>
          </p:cNvPr>
          <p:cNvSpPr/>
          <p:nvPr/>
        </p:nvSpPr>
        <p:spPr>
          <a:xfrm>
            <a:off x="5942437" y="1064524"/>
            <a:ext cx="27815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KL</a:t>
            </a:r>
            <a:r>
              <a:rPr lang="zh-CN" altLang="en-US" sz="2400" dirty="0">
                <a:solidFill>
                  <a:srgbClr val="0000FF"/>
                </a:solidFill>
                <a:latin typeface="+mn-ea"/>
              </a:rPr>
              <a:t>散度定义式：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DF03A11-E53C-46A1-B249-D3FEBC3EB37D}"/>
                  </a:ext>
                </a:extLst>
              </p:cNvPr>
              <p:cNvSpPr txBox="1"/>
              <p:nvPr/>
            </p:nvSpPr>
            <p:spPr>
              <a:xfrm>
                <a:off x="5942437" y="1491458"/>
                <a:ext cx="4953344" cy="1088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8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kumimoji="0" lang="en-US" altLang="zh-CN" sz="1800" b="0" i="0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kl</m:t>
                          </m:r>
                        </m:sub>
                      </m:sSub>
                      <m:d>
                        <m:dPr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</m:e>
                        <m:e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|</m:t>
                          </m:r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𝜃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r>
                        <a:rPr kumimoji="0" lang="en-US" altLang="zh-CN" sz="1800" b="0" i="1" u="none" strike="noStrike" kern="120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altLang="zh-CN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kumimoji="0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0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kumimoji="0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kumimoji="0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0" lang="en-US" altLang="zh-CN" sz="1800" b="0" i="1" u="none" strike="noStrike" kern="1200" cap="none" spc="0" normalizeH="0" baseline="0" noProof="0" smtClean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kumimoji="0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kumimoji="0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kumimoji="0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𝑦</m:t>
                                      </m:r>
                                    </m:e>
                                    <m:e>
                                      <m:r>
                                        <a:rPr kumimoji="0" lang="en-US" altLang="zh-CN" sz="1800" b="0" i="1" u="none" strike="noStrike" kern="1200" cap="none" spc="0" normalizeH="0" baseline="0" noProof="0">
                                          <a:ln>
                                            <a:noFill/>
                                          </a:ln>
                                          <a:solidFill>
                                            <a:srgbClr val="000000"/>
                                          </a:solidFill>
                                          <a:effectLst/>
                                          <a:uLnTx/>
                                          <a:uFillTx/>
                                          <a:latin typeface="Cambria Math" panose="02040503050406030204" pitchFamily="18" charset="0"/>
                                          <a:cs typeface="+mn-cs"/>
                                        </a:rPr>
                                        <m:t>𝑥</m:t>
                                      </m:r>
                                    </m:e>
                                  </m:d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华文楷体" panose="0201060004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华文楷体" panose="0201060004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ADF03A11-E53C-46A1-B249-D3FEBC3EB37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2437" y="1491458"/>
                <a:ext cx="4953344" cy="10884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0ABF2A8-A2CE-46F5-8DB9-D482DABE2085}"/>
                  </a:ext>
                </a:extLst>
              </p:cNvPr>
              <p:cNvSpPr txBox="1"/>
              <p:nvPr/>
            </p:nvSpPr>
            <p:spPr>
              <a:xfrm>
                <a:off x="8029547" y="2474855"/>
                <a:ext cx="2866234" cy="108843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∝−</m:t>
                      </m:r>
                      <m:nary>
                        <m:naryPr>
                          <m:chr m:val="∑"/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altLang="zh-CN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华文楷体" panose="02010600040101010101" pitchFamily="2" charset="-122"/>
                  <a:cs typeface="+mn-cs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华文楷体" panose="0201060004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60ABF2A8-A2CE-46F5-8DB9-D482DABE2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9547" y="2474855"/>
                <a:ext cx="2866234" cy="108843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矩形 11">
            <a:extLst>
              <a:ext uri="{FF2B5EF4-FFF2-40B4-BE49-F238E27FC236}">
                <a16:creationId xmlns:a16="http://schemas.microsoft.com/office/drawing/2014/main" id="{88D34ABB-3A1D-4033-8AFE-B137C39429C4}"/>
              </a:ext>
            </a:extLst>
          </p:cNvPr>
          <p:cNvSpPr/>
          <p:nvPr/>
        </p:nvSpPr>
        <p:spPr>
          <a:xfrm>
            <a:off x="10691155" y="2760281"/>
            <a:ext cx="14501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交叉熵损失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E7B3F3B-A383-4FB5-9225-135CDA4B17D8}"/>
              </a:ext>
            </a:extLst>
          </p:cNvPr>
          <p:cNvSpPr/>
          <p:nvPr/>
        </p:nvSpPr>
        <p:spPr>
          <a:xfrm>
            <a:off x="5400878" y="3940969"/>
            <a:ext cx="6443393" cy="1433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rgbClr val="0070C1"/>
                </a:solidFill>
                <a:latin typeface="+mn-ea"/>
              </a:rPr>
              <a:t>定义：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交叉熵是信息论中一个重要的概念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, 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用于表征两个变量概率分布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P, Q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（假设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P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表示真实分布</a:t>
            </a:r>
            <a:r>
              <a:rPr lang="en-US" altLang="zh-CN" sz="2000" dirty="0">
                <a:solidFill>
                  <a:srgbClr val="000000"/>
                </a:solidFill>
                <a:latin typeface="+mn-ea"/>
              </a:rPr>
              <a:t>, Q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为模型预测的分布）的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差异性</a:t>
            </a:r>
            <a:r>
              <a:rPr lang="zh-CN" altLang="en-US" sz="2000" dirty="0">
                <a:solidFill>
                  <a:srgbClr val="000000"/>
                </a:solidFill>
                <a:latin typeface="+mn-ea"/>
              </a:rPr>
              <a:t>。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交叉熵越大</a:t>
            </a:r>
            <a:r>
              <a:rPr lang="en-US" altLang="zh-CN" sz="2000" dirty="0">
                <a:solidFill>
                  <a:srgbClr val="FF0000"/>
                </a:solidFill>
                <a:latin typeface="+mn-ea"/>
              </a:rPr>
              <a:t>, </a:t>
            </a:r>
            <a:r>
              <a:rPr lang="zh-CN" altLang="en-US" sz="2000" dirty="0">
                <a:solidFill>
                  <a:srgbClr val="FF0000"/>
                </a:solidFill>
                <a:latin typeface="+mn-ea"/>
              </a:rPr>
              <a:t>两个变量差异程度越大。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225B7AA-5CD0-4E9E-BA41-61FEDF112936}"/>
              </a:ext>
            </a:extLst>
          </p:cNvPr>
          <p:cNvSpPr/>
          <p:nvPr/>
        </p:nvSpPr>
        <p:spPr>
          <a:xfrm>
            <a:off x="5166741" y="3601169"/>
            <a:ext cx="32431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dirty="0">
                <a:solidFill>
                  <a:srgbClr val="0000FF"/>
                </a:solidFill>
                <a:latin typeface="+mn-ea"/>
              </a:rPr>
              <a:t>交叉熵</a:t>
            </a:r>
            <a:r>
              <a:rPr lang="en-US" altLang="zh-CN" sz="2400" dirty="0">
                <a:solidFill>
                  <a:srgbClr val="0000FF"/>
                </a:solidFill>
                <a:latin typeface="+mn-ea"/>
              </a:rPr>
              <a:t>(cross entropy)</a:t>
            </a:r>
            <a:endParaRPr lang="zh-CN" altLang="en-US" sz="2400" dirty="0">
              <a:latin typeface="+mn-ea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F640459-01A8-4D12-B555-93471FF776B6}"/>
              </a:ext>
            </a:extLst>
          </p:cNvPr>
          <p:cNvSpPr/>
          <p:nvPr/>
        </p:nvSpPr>
        <p:spPr>
          <a:xfrm>
            <a:off x="5799037" y="5473502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/>
              <a:t>交叉熵公式：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CD404DA3-8CF2-470D-A160-1FACD2BA313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68697" y="5427044"/>
            <a:ext cx="2943213" cy="723741"/>
          </a:xfrm>
          <a:prstGeom prst="rect">
            <a:avLst/>
          </a:prstGeom>
        </p:spPr>
      </p:pic>
      <p:sp>
        <p:nvSpPr>
          <p:cNvPr id="21" name="标题 3">
            <a:extLst>
              <a:ext uri="{FF2B5EF4-FFF2-40B4-BE49-F238E27FC236}">
                <a16:creationId xmlns:a16="http://schemas.microsoft.com/office/drawing/2014/main" id="{F6C7B83F-AA6E-4A15-ABA1-815628DC86D4}"/>
              </a:ext>
            </a:extLst>
          </p:cNvPr>
          <p:cNvSpPr txBox="1">
            <a:spLocks/>
          </p:cNvSpPr>
          <p:nvPr/>
        </p:nvSpPr>
        <p:spPr>
          <a:xfrm>
            <a:off x="387626" y="208558"/>
            <a:ext cx="9120268" cy="53061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3800" b="1" kern="0" dirty="0">
                <a:solidFill>
                  <a:srgbClr val="0070C0"/>
                </a:solidFill>
                <a:latin typeface="DengXian-Bold"/>
                <a:ea typeface="华文楷体" panose="02010600040101010101" pitchFamily="2" charset="-122"/>
                <a:cs typeface="+mj-cs"/>
              </a:rPr>
              <a:t>逻辑</a:t>
            </a:r>
            <a:r>
              <a:rPr kumimoji="0" lang="zh-CN" altLang="en-US" sz="3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engXian-Bold"/>
                <a:ea typeface="华文楷体" panose="02010600040101010101" pitchFamily="2" charset="-122"/>
                <a:cs typeface="+mj-cs"/>
              </a:rPr>
              <a:t>回归</a:t>
            </a:r>
            <a:r>
              <a:rPr kumimoji="0" lang="zh-CN" altLang="en-US" sz="3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engXian-Bold"/>
                <a:ea typeface="华文楷体" panose="02010600040101010101" pitchFamily="2" charset="-122"/>
                <a:cs typeface="+mj-cs"/>
              </a:rPr>
              <a:t>（</a:t>
            </a:r>
            <a:r>
              <a:rPr lang="en-US" altLang="zh-CN" sz="4000" dirty="0">
                <a:solidFill>
                  <a:srgbClr val="FF0000"/>
                </a:solidFill>
                <a:latin typeface="+mn-ea"/>
              </a:rPr>
              <a:t>logistic</a:t>
            </a:r>
            <a:r>
              <a:rPr lang="zh-CN" altLang="en-US" sz="4000" dirty="0">
                <a:solidFill>
                  <a:srgbClr val="FF0000"/>
                </a:solidFill>
                <a:latin typeface="+mn-ea"/>
              </a:rPr>
              <a:t>）</a:t>
            </a:r>
            <a:r>
              <a:rPr kumimoji="0" lang="zh-CN" altLang="en-US" sz="3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engXian-Bold"/>
                <a:ea typeface="华文楷体" panose="02010600040101010101" pitchFamily="2" charset="-122"/>
                <a:cs typeface="+mj-cs"/>
              </a:rPr>
              <a:t>问题的损失函数</a:t>
            </a:r>
            <a:endParaRPr kumimoji="0" lang="zh-CN" altLang="en-US" sz="38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j-cs"/>
            </a:endParaRPr>
          </a:p>
        </p:txBody>
      </p:sp>
      <p:sp>
        <p:nvSpPr>
          <p:cNvPr id="22" name="标题 3">
            <a:extLst>
              <a:ext uri="{FF2B5EF4-FFF2-40B4-BE49-F238E27FC236}">
                <a16:creationId xmlns:a16="http://schemas.microsoft.com/office/drawing/2014/main" id="{3F94F811-A917-43CB-9A03-6FE1F0A71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63" y="1122652"/>
            <a:ext cx="4729821" cy="530614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en-US" altLang="zh-CN" sz="2000" dirty="0">
                <a:solidFill>
                  <a:srgbClr val="FF0000"/>
                </a:solidFill>
                <a:latin typeface="+mn-ea"/>
                <a:ea typeface="+mn-ea"/>
              </a:rPr>
              <a:t>logistic</a:t>
            </a:r>
            <a:r>
              <a:rPr lang="zh-CN" altLang="en-US" sz="2000" dirty="0">
                <a:solidFill>
                  <a:srgbClr val="FF0000"/>
                </a:solidFill>
                <a:latin typeface="+mn-ea"/>
                <a:ea typeface="+mn-ea"/>
              </a:rPr>
              <a:t>回归损失函数</a:t>
            </a:r>
            <a:r>
              <a:rPr lang="zh-CN" altLang="en-US" sz="2000" dirty="0">
                <a:solidFill>
                  <a:srgbClr val="202124"/>
                </a:solidFill>
                <a:latin typeface="Roboto"/>
              </a:rPr>
              <a:t>是对数损失函数：</a:t>
            </a:r>
            <a:br>
              <a:rPr lang="zh-CN" altLang="en-US" sz="2000" dirty="0">
                <a:solidFill>
                  <a:srgbClr val="202124"/>
                </a:solidFill>
                <a:latin typeface="Roboto"/>
              </a:rPr>
            </a:br>
            <a:endParaRPr lang="zh-CN" altLang="en-US" sz="20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A6EEA8D-BA58-4160-ACAA-80707489D273}"/>
              </a:ext>
            </a:extLst>
          </p:cNvPr>
          <p:cNvSpPr/>
          <p:nvPr/>
        </p:nvSpPr>
        <p:spPr>
          <a:xfrm>
            <a:off x="387626" y="2152952"/>
            <a:ext cx="55834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简称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Log loss</a:t>
            </a: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，或交叉熵损失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(cross-entropy loss)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CC8BDB4-16EB-4D5D-BD48-DDEBE4D15E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3313" y="1545244"/>
            <a:ext cx="4590271" cy="65329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F5FF2173-0861-4663-9D9F-AC645F002E43}"/>
              </a:ext>
            </a:extLst>
          </p:cNvPr>
          <p:cNvSpPr/>
          <p:nvPr/>
        </p:nvSpPr>
        <p:spPr bwMode="auto">
          <a:xfrm>
            <a:off x="387626" y="1056106"/>
            <a:ext cx="5216157" cy="1593055"/>
          </a:xfrm>
          <a:prstGeom prst="rect">
            <a:avLst/>
          </a:prstGeom>
          <a:solidFill>
            <a:srgbClr val="FFFF00">
              <a:alpha val="1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8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Verdana" panose="020B0604030504040204" pitchFamily="34" charset="0"/>
              <a:ea typeface="方正隶书简体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932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8925" y="1696524"/>
            <a:ext cx="6778485" cy="247791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2380" y="1190853"/>
            <a:ext cx="2877412" cy="530614"/>
          </a:xfrm>
        </p:spPr>
        <p:txBody>
          <a:bodyPr/>
          <a:lstStyle/>
          <a:p>
            <a:pPr marL="457200" indent="-457200">
              <a:buFont typeface="Wingdings" panose="05000000000000000000" pitchFamily="2" charset="2"/>
              <a:buChar char="p"/>
            </a:pPr>
            <a:r>
              <a:rPr lang="zh-CN" altLang="en-US" sz="3200" dirty="0"/>
              <a:t>交叉熵损失</a:t>
            </a:r>
            <a:r>
              <a:rPr lang="en-US" altLang="zh-CN" sz="3200" dirty="0"/>
              <a:t>:</a:t>
            </a:r>
            <a:endParaRPr lang="zh-CN" altLang="en-US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4503756" y="1288310"/>
                <a:ext cx="240424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真实概率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𝑝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𝑟</m:t>
                        </m:r>
                      </m:sub>
                    </m:sSub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(</m:t>
                    </m:r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𝑦</m:t>
                    </m:r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|</m:t>
                    </m:r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𝑥</m:t>
                    </m:r>
                    <m:r>
                      <a:rPr kumimoji="0" lang="en-US" altLang="zh-CN" sz="2400" b="0" i="1" u="none" strike="noStrike" kern="1200" cap="none" spc="0" normalizeH="0" baseline="0" noProof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)</m:t>
                    </m:r>
                  </m:oMath>
                </a14:m>
                <a:endPara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03756" y="1288310"/>
                <a:ext cx="2404248" cy="461665"/>
              </a:xfrm>
              <a:prstGeom prst="rect">
                <a:avLst/>
              </a:prstGeom>
              <a:blipFill>
                <a:blip r:embed="rId3"/>
                <a:stretch>
                  <a:fillRect l="-4061" t="-10526" r="-1269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/>
              <p:cNvSpPr/>
              <p:nvPr/>
            </p:nvSpPr>
            <p:spPr>
              <a:xfrm>
                <a:off x="7470184" y="1288309"/>
                <a:ext cx="445852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+mn-ea"/>
                    <a:cs typeface="+mn-cs"/>
                  </a:rPr>
                  <a:t>预测概率的负对数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funcPr>
                      <m:fName>
                        <m:r>
                          <a:rPr kumimoji="0" lang="en-US" altLang="zh-CN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kumimoji="0" lang="en-US" altLang="zh-CN" sz="2400" b="0" i="0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</m:ctrlPr>
                          </m:sSubPr>
                          <m:e>
                            <m:r>
                              <a:rPr kumimoji="0" lang="en-US" altLang="zh-CN" sz="2400" b="0" i="1" u="none" strike="noStrike" kern="120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𝑝</m:t>
                            </m:r>
                          </m:e>
                          <m:sub>
                            <m:r>
                              <a:rPr kumimoji="0" lang="en-US" altLang="zh-CN" sz="2400" b="0" i="1" u="none" strike="noStrike" kern="1200" cap="none" spc="0" normalizeH="0" baseline="0" noProof="0">
                                <a:ln>
                                  <a:noFill/>
                                </a:ln>
                                <a:solidFill>
                                  <a:srgbClr val="FF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cs typeface="+mn-cs"/>
                              </a:rPr>
                              <m:t>𝜃</m:t>
                            </m:r>
                          </m:sub>
                        </m:sSub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(</m:t>
                        </m:r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𝑦</m:t>
                        </m:r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|</m:t>
                        </m:r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𝑥</m:t>
                        </m:r>
                        <m:r>
                          <a:rPr kumimoji="0" lang="en-US" altLang="zh-CN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srgbClr val="FF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)</m:t>
                        </m:r>
                      </m:e>
                    </m:func>
                  </m:oMath>
                </a14:m>
                <a:endPara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矩形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0184" y="1288309"/>
                <a:ext cx="4458528" cy="461665"/>
              </a:xfrm>
              <a:prstGeom prst="rect">
                <a:avLst/>
              </a:prstGeom>
              <a:blipFill>
                <a:blip r:embed="rId4"/>
                <a:stretch>
                  <a:fillRect l="-2049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336241" y="2090799"/>
                <a:ext cx="3049690" cy="108843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altLang="zh-CN" sz="18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naryPr>
                        <m:sub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𝑦</m:t>
                          </m:r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=1</m:t>
                          </m:r>
                        </m:sub>
                        <m:sup>
                          <m:r>
                            <a:rPr kumimoji="0" lang="en-US" altLang="zh-CN" sz="1800" b="0" i="1" u="none" strike="noStrike" kern="1200" cap="none" spc="0" normalizeH="0" baseline="0" noProof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𝐶</m:t>
                          </m:r>
                        </m:sup>
                        <m:e>
                          <m:sSub>
                            <m:sSub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sSub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𝑝</m:t>
                              </m:r>
                            </m:e>
                            <m:sub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𝑟</m:t>
                              </m:r>
                            </m:sub>
                          </m:sSub>
                          <m:d>
                            <m:d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dPr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𝑦</m:t>
                              </m:r>
                            </m:e>
                            <m:e>
                              <m: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kumimoji="0" lang="en-US" altLang="zh-CN" sz="1800" b="0" i="1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kumimoji="0" lang="en-US" altLang="zh-CN" sz="1800" b="0" i="0" u="none" strike="noStrike" kern="1200" cap="none" spc="0" normalizeH="0" baseline="0" noProof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cs typeface="+mn-cs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 smtClean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𝑦</m:t>
                                  </m:r>
                                </m:e>
                                <m:e>
                                  <m:r>
                                    <a:rPr kumimoji="0" lang="en-US" altLang="zh-CN" sz="1800" b="0" i="1" u="none" strike="noStrike" kern="1200" cap="none" spc="0" normalizeH="0" baseline="0" noProof="0">
                                      <a:ln>
                                        <a:noFill/>
                                      </a:ln>
                                      <a:solidFill>
                                        <a:srgbClr val="000000"/>
                                      </a:solidFill>
                                      <a:effectLst/>
                                      <a:uLnTx/>
                                      <a:uFillTx/>
                                      <a:latin typeface="Cambria Math" panose="02040503050406030204" pitchFamily="18" charset="0"/>
                                      <a:cs typeface="+mn-cs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</m:e>
                      </m:nary>
                    </m:oMath>
                  </m:oMathPara>
                </a14:m>
                <a:endPara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华文楷体" panose="02010600040101010101" pitchFamily="2" charset="-12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orbel"/>
                  <a:ea typeface="华文楷体" panose="02010600040101010101" pitchFamily="2" charset="-122"/>
                  <a:cs typeface="+mn-cs"/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241" y="2090799"/>
                <a:ext cx="3049690" cy="10884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标题 3">
            <a:extLst>
              <a:ext uri="{FF2B5EF4-FFF2-40B4-BE49-F238E27FC236}">
                <a16:creationId xmlns:a16="http://schemas.microsoft.com/office/drawing/2014/main" id="{567A2D2A-9986-47A4-93EF-C135E431FA9A}"/>
              </a:ext>
            </a:extLst>
          </p:cNvPr>
          <p:cNvSpPr txBox="1">
            <a:spLocks/>
          </p:cNvSpPr>
          <p:nvPr/>
        </p:nvSpPr>
        <p:spPr>
          <a:xfrm>
            <a:off x="422379" y="196141"/>
            <a:ext cx="7464287" cy="53061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3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engXian-Bold"/>
                <a:ea typeface="华文楷体" panose="02010600040101010101" pitchFamily="2" charset="-122"/>
                <a:cs typeface="+mj-cs"/>
              </a:rPr>
              <a:t>回归</a:t>
            </a:r>
            <a:r>
              <a:rPr kumimoji="0" lang="zh-CN" altLang="en-US" sz="3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engXian-Bold"/>
                <a:ea typeface="华文楷体" panose="02010600040101010101" pitchFamily="2" charset="-122"/>
                <a:cs typeface="+mj-cs"/>
              </a:rPr>
              <a:t>（</a:t>
            </a:r>
            <a:r>
              <a:rPr lang="en-US" altLang="zh-CN" sz="4000" dirty="0">
                <a:solidFill>
                  <a:srgbClr val="FF0000"/>
                </a:solidFill>
                <a:latin typeface="+mn-ea"/>
              </a:rPr>
              <a:t>logistic</a:t>
            </a:r>
            <a:r>
              <a:rPr lang="zh-CN" altLang="en-US" sz="4000" dirty="0">
                <a:solidFill>
                  <a:srgbClr val="FF0000"/>
                </a:solidFill>
                <a:latin typeface="+mn-ea"/>
              </a:rPr>
              <a:t>）</a:t>
            </a:r>
            <a:r>
              <a:rPr kumimoji="0" lang="zh-CN" altLang="en-US" sz="3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engXian-Bold"/>
                <a:ea typeface="华文楷体" panose="02010600040101010101" pitchFamily="2" charset="-122"/>
                <a:cs typeface="+mj-cs"/>
              </a:rPr>
              <a:t>问题的损失函数</a:t>
            </a:r>
            <a:endParaRPr kumimoji="0" lang="zh-CN" altLang="en-US" sz="38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j-cs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D4DF2C9-A1AD-4008-A714-BF7811975259}"/>
              </a:ext>
            </a:extLst>
          </p:cNvPr>
          <p:cNvSpPr/>
          <p:nvPr/>
        </p:nvSpPr>
        <p:spPr>
          <a:xfrm>
            <a:off x="421941" y="3994338"/>
            <a:ext cx="32431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对于二类分类问题：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7A31489-AE8C-497B-A541-953F506B2740}"/>
              </a:ext>
            </a:extLst>
          </p:cNvPr>
          <p:cNvSpPr/>
          <p:nvPr/>
        </p:nvSpPr>
        <p:spPr bwMode="auto">
          <a:xfrm>
            <a:off x="4503756" y="1186393"/>
            <a:ext cx="7266303" cy="2814617"/>
          </a:xfrm>
          <a:prstGeom prst="rect">
            <a:avLst/>
          </a:prstGeom>
          <a:solidFill>
            <a:schemeClr val="accent1">
              <a:alpha val="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8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Verdana" panose="020B0604030504040204" pitchFamily="34" charset="0"/>
              <a:ea typeface="方正隶书简体" pitchFamily="65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AB4973B2-6044-4A2C-B51A-C009F3F67A25}"/>
                  </a:ext>
                </a:extLst>
              </p:cNvPr>
              <p:cNvSpPr/>
              <p:nvPr/>
            </p:nvSpPr>
            <p:spPr>
              <a:xfrm>
                <a:off x="817735" y="4484511"/>
                <a:ext cx="799680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sz="2000" dirty="0">
                    <a:latin typeface="+mn-ea"/>
                  </a:rPr>
                  <a:t>假设某样本的真实标签为</a:t>
                </a:r>
                <a:r>
                  <a:rPr lang="en-US" altLang="zh-CN" sz="2000" dirty="0">
                    <a:latin typeface="+mn-ea"/>
                  </a:rPr>
                  <a:t>y (</a:t>
                </a:r>
                <a:r>
                  <a:rPr lang="zh-CN" altLang="en-US" sz="2000" dirty="0">
                    <a:latin typeface="+mn-ea"/>
                  </a:rPr>
                  <a:t>取值为</a:t>
                </a:r>
                <a:r>
                  <a:rPr lang="en-US" altLang="zh-CN" sz="2000" dirty="0">
                    <a:latin typeface="+mn-ea"/>
                  </a:rPr>
                  <a:t>0</a:t>
                </a:r>
                <a:r>
                  <a:rPr lang="zh-CN" altLang="en-US" sz="2000" dirty="0">
                    <a:latin typeface="+mn-ea"/>
                  </a:rPr>
                  <a:t>或</a:t>
                </a:r>
                <a:r>
                  <a:rPr lang="en-US" altLang="zh-CN" sz="2000" dirty="0">
                    <a:latin typeface="+mn-ea"/>
                  </a:rPr>
                  <a:t>1)</a:t>
                </a:r>
                <a:r>
                  <a:rPr lang="zh-CN" altLang="en-US" sz="2000" dirty="0">
                    <a:latin typeface="+mn-ea"/>
                  </a:rPr>
                  <a:t>，概率估计为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zh-CN" altLang="en-US" sz="20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=1)</m:t>
                    </m:r>
                  </m:oMath>
                </a14:m>
                <a:endParaRPr lang="zh-CN" altLang="en-US" sz="2000" dirty="0">
                  <a:latin typeface="+mn-ea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AB4973B2-6044-4A2C-B51A-C009F3F67A2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35" y="4484511"/>
                <a:ext cx="7996805" cy="400110"/>
              </a:xfrm>
              <a:prstGeom prst="rect">
                <a:avLst/>
              </a:prstGeom>
              <a:blipFill>
                <a:blip r:embed="rId6"/>
                <a:stretch>
                  <a:fillRect l="-686" t="-7692" b="-292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64C5FACA-686E-426D-BE32-F188874CDBF4}"/>
              </a:ext>
            </a:extLst>
          </p:cNvPr>
          <p:cNvSpPr/>
          <p:nvPr/>
        </p:nvSpPr>
        <p:spPr>
          <a:xfrm>
            <a:off x="817735" y="4879190"/>
            <a:ext cx="100159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dirty="0">
                <a:latin typeface="+mn-ea"/>
              </a:rPr>
              <a:t>每个样本的</a:t>
            </a:r>
            <a:r>
              <a:rPr lang="en-US" altLang="zh-CN" sz="2000" dirty="0">
                <a:latin typeface="+mn-ea"/>
              </a:rPr>
              <a:t>log loss</a:t>
            </a:r>
            <a:r>
              <a:rPr lang="zh-CN" altLang="en-US" sz="2000" dirty="0">
                <a:latin typeface="+mn-ea"/>
              </a:rPr>
              <a:t>是对分类器给定真实标签的负</a:t>
            </a:r>
            <a:r>
              <a:rPr lang="en-US" altLang="zh-CN" sz="2000" dirty="0">
                <a:latin typeface="+mn-ea"/>
              </a:rPr>
              <a:t>log</a:t>
            </a:r>
            <a:r>
              <a:rPr lang="zh-CN" altLang="en-US" sz="2000" dirty="0">
                <a:latin typeface="+mn-ea"/>
              </a:rPr>
              <a:t>似然估计</a:t>
            </a:r>
            <a:r>
              <a:rPr lang="en-US" altLang="zh-CN" sz="2000" dirty="0">
                <a:latin typeface="+mn-ea"/>
              </a:rPr>
              <a:t>(negative log‐likelihood)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1949CEB-1F6B-4BC6-9ABE-67C74CAE7C68}"/>
              </a:ext>
            </a:extLst>
          </p:cNvPr>
          <p:cNvSpPr/>
          <p:nvPr/>
        </p:nvSpPr>
        <p:spPr>
          <a:xfrm>
            <a:off x="834590" y="1698117"/>
            <a:ext cx="2685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华文楷体" panose="02010600040101010101" pitchFamily="2" charset="-122"/>
              </a:rPr>
              <a:t>(</a:t>
            </a:r>
            <a:r>
              <a:rPr lang="en-US" altLang="zh-CN" b="1" dirty="0">
                <a:solidFill>
                  <a:srgbClr val="FF0000"/>
                </a:solidFill>
                <a:latin typeface="华文楷体" panose="02010600040101010101" pitchFamily="2" charset="-122"/>
              </a:rPr>
              <a:t>cross-entropy loss</a:t>
            </a:r>
            <a:r>
              <a:rPr lang="en-US" altLang="zh-CN" dirty="0">
                <a:solidFill>
                  <a:srgbClr val="FF0000"/>
                </a:solidFill>
                <a:latin typeface="华文楷体" panose="02010600040101010101" pitchFamily="2" charset="-122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华文楷体" panose="02010600040101010101" pitchFamily="2" charset="-122"/>
              </a:rPr>
              <a:t>损失）</a:t>
            </a:r>
            <a:r>
              <a:rPr lang="en-US" altLang="zh-CN" dirty="0">
                <a:solidFill>
                  <a:srgbClr val="FF0000"/>
                </a:solidFill>
                <a:latin typeface="华文楷体" panose="02010600040101010101" pitchFamily="2" charset="-122"/>
              </a:rPr>
              <a:t> </a:t>
            </a:r>
            <a:endParaRPr lang="zh-CN" altLang="en-US" dirty="0"/>
          </a:p>
        </p:txBody>
      </p:sp>
      <p:pic>
        <p:nvPicPr>
          <p:cNvPr id="15" name="图片 14" descr="屏幕剪辑">
            <a:extLst>
              <a:ext uri="{FF2B5EF4-FFF2-40B4-BE49-F238E27FC236}">
                <a16:creationId xmlns:a16="http://schemas.microsoft.com/office/drawing/2014/main" id="{9B8B740E-9494-484F-BC31-3EEE85085D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80" y="2946805"/>
            <a:ext cx="3385638" cy="760172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9167D4BE-6595-4BD5-B96E-2EBD5B8F0DB0}"/>
              </a:ext>
            </a:extLst>
          </p:cNvPr>
          <p:cNvSpPr/>
          <p:nvPr/>
        </p:nvSpPr>
        <p:spPr>
          <a:xfrm>
            <a:off x="2758255" y="2322408"/>
            <a:ext cx="22532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负对数似然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F019582-1F4E-4D71-A516-595E88D43B01}"/>
                  </a:ext>
                </a:extLst>
              </p:cNvPr>
              <p:cNvSpPr txBox="1"/>
              <p:nvPr/>
            </p:nvSpPr>
            <p:spPr>
              <a:xfrm>
                <a:off x="1227790" y="5369815"/>
                <a:ext cx="8756181" cy="878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)∈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𝑦𝑙𝑜𝑔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)+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9F019582-1F4E-4D71-A516-595E88D43B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7790" y="5369815"/>
                <a:ext cx="8756181" cy="87895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622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AFC876C-E3D2-46F6-8FD2-5B5DC5A97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2020/10/9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1881E51-1511-4FF8-9B7C-2B13B48D5F4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34</a:t>
            </a:fld>
            <a:endParaRPr lang="en-US" altLang="zh-CN"/>
          </a:p>
        </p:txBody>
      </p:sp>
      <p:sp>
        <p:nvSpPr>
          <p:cNvPr id="7" name="标题 3">
            <a:extLst>
              <a:ext uri="{FF2B5EF4-FFF2-40B4-BE49-F238E27FC236}">
                <a16:creationId xmlns:a16="http://schemas.microsoft.com/office/drawing/2014/main" id="{CB5D1CDF-1AF8-47C5-B2EE-D4CC8FEF7193}"/>
              </a:ext>
            </a:extLst>
          </p:cNvPr>
          <p:cNvSpPr txBox="1">
            <a:spLocks/>
          </p:cNvSpPr>
          <p:nvPr/>
        </p:nvSpPr>
        <p:spPr>
          <a:xfrm>
            <a:off x="422379" y="196141"/>
            <a:ext cx="9676813" cy="53061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3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engXian-Bold"/>
                <a:ea typeface="华文楷体" panose="02010600040101010101" pitchFamily="2" charset="-122"/>
                <a:cs typeface="+mj-cs"/>
              </a:rPr>
              <a:t>回归</a:t>
            </a:r>
            <a:r>
              <a:rPr kumimoji="0" lang="zh-CN" altLang="en-US" sz="3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engXian-Bold"/>
                <a:ea typeface="华文楷体" panose="02010600040101010101" pitchFamily="2" charset="-122"/>
                <a:cs typeface="+mj-cs"/>
              </a:rPr>
              <a:t>（</a:t>
            </a:r>
            <a:r>
              <a:rPr lang="en-US" altLang="zh-CN" sz="4000" dirty="0">
                <a:solidFill>
                  <a:srgbClr val="FF0000"/>
                </a:solidFill>
                <a:latin typeface="+mn-ea"/>
              </a:rPr>
              <a:t>logistic</a:t>
            </a:r>
            <a:r>
              <a:rPr lang="zh-CN" altLang="en-US" sz="4000" dirty="0">
                <a:solidFill>
                  <a:srgbClr val="FF0000"/>
                </a:solidFill>
                <a:latin typeface="+mn-ea"/>
              </a:rPr>
              <a:t>）</a:t>
            </a:r>
            <a:r>
              <a:rPr kumimoji="0" lang="zh-CN" altLang="en-US" sz="3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engXian-Bold"/>
                <a:ea typeface="华文楷体" panose="02010600040101010101" pitchFamily="2" charset="-122"/>
                <a:cs typeface="+mj-cs"/>
              </a:rPr>
              <a:t>问题的损失函数</a:t>
            </a:r>
            <a:r>
              <a:rPr lang="zh-CN" altLang="en-US" sz="3800" b="1" kern="0" dirty="0">
                <a:solidFill>
                  <a:srgbClr val="0070C0"/>
                </a:solidFill>
                <a:latin typeface="DengXian-Bold"/>
                <a:ea typeface="华文楷体" panose="02010600040101010101" pitchFamily="2" charset="-122"/>
                <a:cs typeface="+mj-cs"/>
              </a:rPr>
              <a:t>（二分类）</a:t>
            </a:r>
            <a:endParaRPr kumimoji="0" lang="zh-CN" altLang="en-US" sz="38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j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AD81640-25A3-4B1C-B124-039781FBC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281" y="1969777"/>
            <a:ext cx="8713097" cy="456577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55541E4-BCEA-436E-97BE-7AE5AF3C806C}"/>
              </a:ext>
            </a:extLst>
          </p:cNvPr>
          <p:cNvSpPr/>
          <p:nvPr/>
        </p:nvSpPr>
        <p:spPr>
          <a:xfrm>
            <a:off x="1089792" y="1184172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/>
              <a:t>交叉熵公式：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9DFBF29-149B-4352-BD4D-1E277FF34472}"/>
                  </a:ext>
                </a:extLst>
              </p:cNvPr>
              <p:cNvSpPr txBox="1"/>
              <p:nvPr/>
            </p:nvSpPr>
            <p:spPr>
              <a:xfrm>
                <a:off x="2130273" y="1021098"/>
                <a:ext cx="8756181" cy="878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m:rPr>
                          <m:sty m:val="p"/>
                        </m:rPr>
                        <a:rPr lang="en-US" altLang="zh-CN" sz="2000" b="0" i="0" smtClean="0"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⁡(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zh-CN" altLang="en-US" sz="20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d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)∈</m:t>
                          </m:r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  <m:sup/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−(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𝑦𝑙𝑜𝑔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)+</m:t>
                          </m:r>
                          <m:d>
                            <m:d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func>
                            <m:func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0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</m:d>
                            </m:e>
                          </m:func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9DFBF29-149B-4352-BD4D-1E277FF344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0273" y="1021098"/>
                <a:ext cx="8756181" cy="87895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B68F0C56-2F9F-46E1-93C2-0BE1F329AB9B}"/>
              </a:ext>
            </a:extLst>
          </p:cNvPr>
          <p:cNvSpPr/>
          <p:nvPr/>
        </p:nvSpPr>
        <p:spPr bwMode="auto">
          <a:xfrm>
            <a:off x="1089792" y="1021098"/>
            <a:ext cx="9372645" cy="878959"/>
          </a:xfrm>
          <a:prstGeom prst="rect">
            <a:avLst/>
          </a:prstGeom>
          <a:solidFill>
            <a:srgbClr val="FFFF00">
              <a:alpha val="10000"/>
            </a:srgbClr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8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Verdana" panose="020B0604030504040204" pitchFamily="34" charset="0"/>
              <a:ea typeface="方正隶书简体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52951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60B0EE0-3669-4E12-AC16-C5F14AEB5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2020/10/9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F5C120A-8406-489C-BCCE-EB554202FF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35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1DDFD40-5749-4182-B357-7A715AEDB5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022" y="1264096"/>
            <a:ext cx="9632674" cy="5181600"/>
          </a:xfrm>
          <a:prstGeom prst="rect">
            <a:avLst/>
          </a:prstGeom>
        </p:spPr>
      </p:pic>
      <p:sp>
        <p:nvSpPr>
          <p:cNvPr id="6" name="标题 3">
            <a:extLst>
              <a:ext uri="{FF2B5EF4-FFF2-40B4-BE49-F238E27FC236}">
                <a16:creationId xmlns:a16="http://schemas.microsoft.com/office/drawing/2014/main" id="{41E3EFB7-41FA-4B1C-AEF8-ED293DB2ADB3}"/>
              </a:ext>
            </a:extLst>
          </p:cNvPr>
          <p:cNvSpPr txBox="1">
            <a:spLocks/>
          </p:cNvSpPr>
          <p:nvPr/>
        </p:nvSpPr>
        <p:spPr>
          <a:xfrm>
            <a:off x="422379" y="196141"/>
            <a:ext cx="9676813" cy="53061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3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engXian-Bold"/>
                <a:ea typeface="华文楷体" panose="02010600040101010101" pitchFamily="2" charset="-122"/>
                <a:cs typeface="+mj-cs"/>
              </a:rPr>
              <a:t>回归</a:t>
            </a:r>
            <a:r>
              <a:rPr kumimoji="0" lang="zh-CN" altLang="en-US" sz="3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engXian-Bold"/>
                <a:ea typeface="华文楷体" panose="02010600040101010101" pitchFamily="2" charset="-122"/>
                <a:cs typeface="+mj-cs"/>
              </a:rPr>
              <a:t>（</a:t>
            </a:r>
            <a:r>
              <a:rPr lang="en-US" altLang="zh-CN" sz="4000" dirty="0">
                <a:solidFill>
                  <a:srgbClr val="FF0000"/>
                </a:solidFill>
                <a:latin typeface="+mn-ea"/>
              </a:rPr>
              <a:t>logistic</a:t>
            </a:r>
            <a:r>
              <a:rPr lang="zh-CN" altLang="en-US" sz="4000" dirty="0">
                <a:solidFill>
                  <a:srgbClr val="FF0000"/>
                </a:solidFill>
                <a:latin typeface="+mn-ea"/>
              </a:rPr>
              <a:t>）</a:t>
            </a:r>
            <a:r>
              <a:rPr kumimoji="0" lang="zh-CN" altLang="en-US" sz="3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engXian-Bold"/>
                <a:ea typeface="华文楷体" panose="02010600040101010101" pitchFamily="2" charset="-122"/>
                <a:cs typeface="+mj-cs"/>
              </a:rPr>
              <a:t>问题的损失函数</a:t>
            </a:r>
            <a:r>
              <a:rPr lang="zh-CN" altLang="en-US" sz="3800" b="1" kern="0" dirty="0">
                <a:solidFill>
                  <a:srgbClr val="0070C0"/>
                </a:solidFill>
                <a:latin typeface="DengXian-Bold"/>
                <a:ea typeface="华文楷体" panose="02010600040101010101" pitchFamily="2" charset="-122"/>
                <a:cs typeface="+mj-cs"/>
              </a:rPr>
              <a:t>（多分类）</a:t>
            </a:r>
            <a:endParaRPr kumimoji="0" lang="zh-CN" altLang="en-US" sz="38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j-cs"/>
            </a:endParaRPr>
          </a:p>
        </p:txBody>
      </p:sp>
      <p:sp>
        <p:nvSpPr>
          <p:cNvPr id="7" name="object 2">
            <a:extLst>
              <a:ext uri="{FF2B5EF4-FFF2-40B4-BE49-F238E27FC236}">
                <a16:creationId xmlns:a16="http://schemas.microsoft.com/office/drawing/2014/main" id="{0488265C-5A3F-45B5-8AD2-A399FA26297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50376" y="2751407"/>
            <a:ext cx="2552241" cy="62837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zh-CN" altLang="en-US" sz="2000" spc="-5" dirty="0">
                <a:solidFill>
                  <a:srgbClr val="FF0000"/>
                </a:solidFill>
                <a:latin typeface="+mn-ea"/>
                <a:ea typeface="+mn-ea"/>
                <a:cs typeface="Arial" panose="020B0604020202020204"/>
              </a:rPr>
              <a:t>分类标签向量表示为： </a:t>
            </a:r>
            <a:r>
              <a:rPr sz="2000" spc="-5" dirty="0">
                <a:solidFill>
                  <a:srgbClr val="FF0000"/>
                </a:solidFill>
                <a:latin typeface="+mn-ea"/>
                <a:ea typeface="+mn-ea"/>
                <a:cs typeface="Arial" panose="020B0604020202020204"/>
              </a:rPr>
              <a:t>One-hot </a:t>
            </a:r>
            <a:r>
              <a:rPr lang="zh-CN" altLang="en-US" sz="2000" spc="-5" dirty="0">
                <a:solidFill>
                  <a:srgbClr val="FF0000"/>
                </a:solidFill>
                <a:latin typeface="+mn-ea"/>
                <a:ea typeface="+mn-ea"/>
                <a:cs typeface="Arial" panose="020B0604020202020204"/>
              </a:rPr>
              <a:t>编码</a:t>
            </a:r>
            <a:endParaRPr sz="2000" spc="-5" dirty="0">
              <a:solidFill>
                <a:srgbClr val="FF0000"/>
              </a:solidFill>
              <a:latin typeface="+mn-ea"/>
              <a:ea typeface="+mn-ea"/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42816836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5BBFD02-D238-4E5D-A1E4-B578CE35D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2020/10/9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E18EFB7-8AFD-4A8A-BBDC-B098DC0BEB3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36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438DC90-5FB6-4EC9-B39C-4D327A7CCF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2934" y="1243207"/>
            <a:ext cx="9467850" cy="4962525"/>
          </a:xfrm>
          <a:prstGeom prst="rect">
            <a:avLst/>
          </a:prstGeom>
        </p:spPr>
      </p:pic>
      <p:sp>
        <p:nvSpPr>
          <p:cNvPr id="6" name="标题 3">
            <a:extLst>
              <a:ext uri="{FF2B5EF4-FFF2-40B4-BE49-F238E27FC236}">
                <a16:creationId xmlns:a16="http://schemas.microsoft.com/office/drawing/2014/main" id="{DD421F7A-8A01-40B8-8630-B3D7D43B5C0C}"/>
              </a:ext>
            </a:extLst>
          </p:cNvPr>
          <p:cNvSpPr txBox="1">
            <a:spLocks/>
          </p:cNvSpPr>
          <p:nvPr/>
        </p:nvSpPr>
        <p:spPr>
          <a:xfrm>
            <a:off x="472075" y="273552"/>
            <a:ext cx="9676813" cy="530614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kumimoji="0" lang="zh-CN" altLang="en-US" sz="3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engXian-Bold"/>
                <a:ea typeface="华文楷体" panose="02010600040101010101" pitchFamily="2" charset="-122"/>
                <a:cs typeface="+mj-cs"/>
              </a:rPr>
              <a:t>回归</a:t>
            </a:r>
            <a:r>
              <a:rPr kumimoji="0" lang="zh-CN" altLang="en-US" sz="38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engXian-Bold"/>
                <a:ea typeface="华文楷体" panose="02010600040101010101" pitchFamily="2" charset="-122"/>
                <a:cs typeface="+mj-cs"/>
              </a:rPr>
              <a:t>（</a:t>
            </a:r>
            <a:r>
              <a:rPr lang="en-US" altLang="zh-CN" sz="4000" dirty="0">
                <a:solidFill>
                  <a:srgbClr val="FF0000"/>
                </a:solidFill>
                <a:latin typeface="+mn-ea"/>
              </a:rPr>
              <a:t>logistic</a:t>
            </a:r>
            <a:r>
              <a:rPr lang="zh-CN" altLang="en-US" sz="4000" dirty="0">
                <a:solidFill>
                  <a:srgbClr val="FF0000"/>
                </a:solidFill>
                <a:latin typeface="+mn-ea"/>
              </a:rPr>
              <a:t>）</a:t>
            </a:r>
            <a:r>
              <a:rPr kumimoji="0" lang="zh-CN" altLang="en-US" sz="3800" b="1" i="0" u="none" strike="noStrike" kern="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DengXian-Bold"/>
                <a:ea typeface="华文楷体" panose="02010600040101010101" pitchFamily="2" charset="-122"/>
                <a:cs typeface="+mj-cs"/>
              </a:rPr>
              <a:t>问题的损失函数</a:t>
            </a:r>
            <a:r>
              <a:rPr lang="zh-CN" altLang="en-US" sz="3800" b="1" kern="0" dirty="0">
                <a:solidFill>
                  <a:srgbClr val="0070C0"/>
                </a:solidFill>
                <a:latin typeface="DengXian-Bold"/>
                <a:ea typeface="华文楷体" panose="02010600040101010101" pitchFamily="2" charset="-122"/>
                <a:cs typeface="+mj-cs"/>
              </a:rPr>
              <a:t>（多分类）</a:t>
            </a:r>
            <a:endParaRPr kumimoji="0" lang="zh-CN" altLang="en-US" sz="3800" b="1" i="0" u="none" strike="noStrike" kern="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574592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27D4A42-C593-4C88-A48F-C0515E9D4E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2020/10/9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F548284-086A-4B8C-A7A5-6025A3A44F3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37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0321A3-C2EB-4DFC-B579-7775E25DA4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474" y="1538064"/>
            <a:ext cx="10268225" cy="2502307"/>
          </a:xfrm>
          <a:prstGeom prst="rect">
            <a:avLst/>
          </a:prstGeom>
        </p:spPr>
      </p:pic>
      <p:sp>
        <p:nvSpPr>
          <p:cNvPr id="6" name="Rectangle 1">
            <a:extLst>
              <a:ext uri="{FF2B5EF4-FFF2-40B4-BE49-F238E27FC236}">
                <a16:creationId xmlns:a16="http://schemas.microsoft.com/office/drawing/2014/main" id="{0C01004E-3969-4C36-8D68-8FB578ECF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743" y="4964098"/>
            <a:ext cx="8121347" cy="465482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5870" rIns="0" bIns="7935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400" b="1" i="0" u="none" strike="noStrike" cap="none" normalizeH="0" baseline="0">
                <a:ln>
                  <a:noFill/>
                </a:ln>
                <a:solidFill>
                  <a:srgbClr val="007020"/>
                </a:solidFill>
                <a:effectLst/>
                <a:latin typeface="Arial Unicode MS" panose="020B0604020202020204" pitchFamily="34" charset="-122"/>
                <a:ea typeface="Monaco"/>
              </a:rPr>
              <a:t>from</a:t>
            </a:r>
            <a:r>
              <a:rPr kumimoji="0" lang="zh-CN" altLang="zh-CN" sz="24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 Unicode MS" panose="020B0604020202020204" pitchFamily="34" charset="-122"/>
                <a:ea typeface="Monaco"/>
              </a:rPr>
              <a:t> </a:t>
            </a:r>
            <a:r>
              <a:rPr kumimoji="0" lang="zh-CN" altLang="zh-CN" sz="2400" b="1" i="0" u="none" strike="noStrike" cap="none" normalizeH="0" baseline="0">
                <a:ln>
                  <a:noFill/>
                </a:ln>
                <a:solidFill>
                  <a:srgbClr val="0E84B5"/>
                </a:solidFill>
                <a:effectLst/>
                <a:latin typeface="Arial Unicode MS" panose="020B0604020202020204" pitchFamily="34" charset="-122"/>
                <a:ea typeface="Monaco"/>
              </a:rPr>
              <a:t>sklearn.linear_model</a:t>
            </a:r>
            <a:r>
              <a:rPr kumimoji="0" lang="zh-CN" altLang="zh-CN" sz="24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 Unicode MS" panose="020B0604020202020204" pitchFamily="34" charset="-122"/>
                <a:ea typeface="Monaco"/>
              </a:rPr>
              <a:t> </a:t>
            </a:r>
            <a:r>
              <a:rPr kumimoji="0" lang="zh-CN" altLang="zh-CN" sz="2400" b="1" i="0" u="none" strike="noStrike" cap="none" normalizeH="0" baseline="0">
                <a:ln>
                  <a:noFill/>
                </a:ln>
                <a:solidFill>
                  <a:srgbClr val="007020"/>
                </a:solidFill>
                <a:effectLst/>
                <a:latin typeface="Arial Unicode MS" panose="020B0604020202020204" pitchFamily="34" charset="-122"/>
                <a:ea typeface="Monaco"/>
              </a:rPr>
              <a:t>import</a:t>
            </a:r>
            <a:r>
              <a:rPr kumimoji="0" lang="zh-CN" altLang="zh-CN" sz="2400" b="0" i="0" u="none" strike="noStrike" cap="none" normalizeH="0" baseline="0">
                <a:ln>
                  <a:noFill/>
                </a:ln>
                <a:solidFill>
                  <a:srgbClr val="222222"/>
                </a:solidFill>
                <a:effectLst/>
                <a:latin typeface="Arial Unicode MS" panose="020B0604020202020204" pitchFamily="34" charset="-122"/>
                <a:ea typeface="Monaco"/>
              </a:rPr>
              <a:t> </a:t>
            </a:r>
            <a:r>
              <a:rPr kumimoji="0" lang="zh-CN" altLang="zh-CN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 tooltip="View documentation for sklearn.linear_model.LogisticRegression"/>
              </a:rPr>
              <a:t>LogisticRegression</a:t>
            </a:r>
            <a:r>
              <a:rPr kumimoji="0" lang="zh-CN" altLang="zh-CN" sz="24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9B17339-4EC8-48BA-AB69-665C39D53512}"/>
              </a:ext>
            </a:extLst>
          </p:cNvPr>
          <p:cNvSpPr txBox="1"/>
          <p:nvPr/>
        </p:nvSpPr>
        <p:spPr>
          <a:xfrm>
            <a:off x="630767" y="4417515"/>
            <a:ext cx="942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/>
              <a:t>使用：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43E93F4-AFF1-4CAC-8F2E-F0043B96C51E}"/>
              </a:ext>
            </a:extLst>
          </p:cNvPr>
          <p:cNvSpPr/>
          <p:nvPr/>
        </p:nvSpPr>
        <p:spPr>
          <a:xfrm>
            <a:off x="630768" y="356000"/>
            <a:ext cx="38407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S</a:t>
            </a:r>
            <a:r>
              <a:rPr lang="zh-CN" altLang="zh-CN" sz="28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klearn</a:t>
            </a:r>
            <a:r>
              <a:rPr lang="zh-CN" altLang="en-US" sz="28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库函数</a:t>
            </a:r>
          </a:p>
        </p:txBody>
      </p:sp>
    </p:spTree>
    <p:extLst>
      <p:ext uri="{BB962C8B-B14F-4D97-AF65-F5344CB8AC3E}">
        <p14:creationId xmlns:p14="http://schemas.microsoft.com/office/powerpoint/2010/main" val="27076862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5F2974-A565-48EB-BE06-0BED6BD5DC9C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2020/10/9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43780D-5C61-47C7-84FD-DBDC025933F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1142616" y="239486"/>
            <a:ext cx="927463" cy="6096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第五章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CC787E87-03BA-4D19-8F2A-EDE3E69989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342" y="239486"/>
            <a:ext cx="4262847" cy="6096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线性判别分析原理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C1F28483-6869-4413-8F88-F6EEA495A2D8}"/>
              </a:ext>
            </a:extLst>
          </p:cNvPr>
          <p:cNvSpPr/>
          <p:nvPr/>
        </p:nvSpPr>
        <p:spPr>
          <a:xfrm>
            <a:off x="630766" y="1103627"/>
            <a:ext cx="149912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基本思想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C85CE019-7FA5-4B0B-BE41-9CE1922F201C}"/>
              </a:ext>
            </a:extLst>
          </p:cNvPr>
          <p:cNvSpPr/>
          <p:nvPr/>
        </p:nvSpPr>
        <p:spPr>
          <a:xfrm>
            <a:off x="927106" y="1507541"/>
            <a:ext cx="100247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在特征空间中寻找一个合适的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投影轴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或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投影直线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，并将样本的特性向量投影到该投影直线，使得样本在该投影直线上易于分类。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48812B0-5D3D-4661-9B4F-DEBCF1444412}"/>
              </a:ext>
            </a:extLst>
          </p:cNvPr>
          <p:cNvSpPr/>
          <p:nvPr/>
        </p:nvSpPr>
        <p:spPr>
          <a:xfrm>
            <a:off x="630766" y="2135446"/>
            <a:ext cx="9861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000" b="1" dirty="0">
                <a:solidFill>
                  <a:srgbClr val="000000"/>
                </a:solidFill>
                <a:latin typeface="Corbel"/>
                <a:ea typeface="华文楷体" panose="02010600040101010101" pitchFamily="2" charset="-122"/>
              </a:rPr>
              <a:t>目标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D566F46E-1EAB-4474-A0E9-F0AED5765318}"/>
              </a:ext>
            </a:extLst>
          </p:cNvPr>
          <p:cNvSpPr/>
          <p:nvPr/>
        </p:nvSpPr>
        <p:spPr>
          <a:xfrm>
            <a:off x="803786" y="2520190"/>
            <a:ext cx="64406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20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同类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样例的投影点尽可能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接近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；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异类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样例的投影点尽可能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远离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。</a:t>
            </a:r>
          </a:p>
        </p:txBody>
      </p:sp>
      <p:sp>
        <p:nvSpPr>
          <p:cNvPr id="14" name="箭头: 下 13">
            <a:extLst>
              <a:ext uri="{FF2B5EF4-FFF2-40B4-BE49-F238E27FC236}">
                <a16:creationId xmlns:a16="http://schemas.microsoft.com/office/drawing/2014/main" id="{EFE591BB-81E8-4CD1-BC9E-5AD4F565DE91}"/>
              </a:ext>
            </a:extLst>
          </p:cNvPr>
          <p:cNvSpPr/>
          <p:nvPr/>
        </p:nvSpPr>
        <p:spPr bwMode="auto">
          <a:xfrm rot="16200000">
            <a:off x="7235963" y="2612212"/>
            <a:ext cx="338554" cy="236814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8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Verdana" panose="020B0604030504040204" pitchFamily="34" charset="0"/>
              <a:ea typeface="方正隶书简体" pitchFamily="65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C1A2A79-3B18-42A3-90A0-DEA4896C5C5B}"/>
                  </a:ext>
                </a:extLst>
              </p:cNvPr>
              <p:cNvSpPr/>
              <p:nvPr/>
            </p:nvSpPr>
            <p:spPr>
              <a:xfrm>
                <a:off x="7687073" y="2489404"/>
                <a:ext cx="3769359" cy="400110"/>
              </a:xfrm>
              <a:prstGeom prst="rect">
                <a:avLst/>
              </a:prstGeom>
              <a:ln w="28575">
                <a:solidFill>
                  <a:schemeClr val="accent6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1600" dirty="0"/>
                  <a:t>关键是选择投影直线 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𝒇</m:t>
                    </m:r>
                    <m:d>
                      <m:dPr>
                        <m:ctrlPr>
                          <a:rPr lang="zh-CN" altLang="zh-CN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 sz="200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altLang="zh-CN" sz="2000" i="1" dirty="0"/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FC1A2A79-3B18-42A3-90A0-DEA4896C5C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7073" y="2489404"/>
                <a:ext cx="3769359" cy="400110"/>
              </a:xfrm>
              <a:prstGeom prst="rect">
                <a:avLst/>
              </a:prstGeom>
              <a:blipFill>
                <a:blip r:embed="rId2"/>
                <a:stretch>
                  <a:fillRect l="-482" b="-11268"/>
                </a:stretch>
              </a:blipFill>
              <a:ln w="28575">
                <a:solidFill>
                  <a:schemeClr val="accent6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6BADD65F-4278-42BE-BC59-902FCFF0D1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567" y="2964353"/>
            <a:ext cx="7780937" cy="302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FAF5D8AB-7578-479D-8B7E-A371B74A1033}"/>
              </a:ext>
            </a:extLst>
          </p:cNvPr>
          <p:cNvSpPr txBox="1"/>
          <p:nvPr/>
        </p:nvSpPr>
        <p:spPr>
          <a:xfrm>
            <a:off x="461639" y="5991072"/>
            <a:ext cx="11033477" cy="58477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285750" marR="0" lvl="0" indent="-28575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kumimoji="0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</a:defRPr>
            </a:lvl1pPr>
          </a:lstStyle>
          <a:p>
            <a:r>
              <a:rPr lang="zh-CN" altLang="en-US" dirty="0"/>
              <a:t>不同的投影面让它们降维后数据的离散程度不同。从直观上可以看出，</a:t>
            </a:r>
            <a:r>
              <a:rPr lang="zh-CN" altLang="en-US" b="1" dirty="0">
                <a:solidFill>
                  <a:srgbClr val="0070C0"/>
                </a:solidFill>
              </a:rPr>
              <a:t>右图要比左图的投影效果好</a:t>
            </a:r>
            <a:r>
              <a:rPr lang="zh-CN" altLang="en-US" dirty="0"/>
              <a:t>：红色数据和蓝色数据各个较为集中，且类别之间的距离明显。左图则在边界处数据混杂。</a:t>
            </a:r>
            <a:r>
              <a:rPr lang="zh-CN" altLang="en-US" dirty="0">
                <a:solidFill>
                  <a:srgbClr val="FF0000"/>
                </a:solidFill>
              </a:rPr>
              <a:t>线性判别分析要做的就是找到最好的投影面</a:t>
            </a:r>
            <a:r>
              <a:rPr lang="zh-CN" altLang="en-US" dirty="0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9784939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5F2974-A565-48EB-BE06-0BED6BD5DC9C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2020/10/9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43780D-5C61-47C7-84FD-DBDC025933F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1142616" y="239486"/>
            <a:ext cx="927463" cy="6096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第五章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CC787E87-03BA-4D19-8F2A-EDE3E69989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342" y="239486"/>
            <a:ext cx="4262847" cy="6096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线性判别法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675B819-B0AA-4A17-A513-AED30BE5D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5973" y="2422859"/>
            <a:ext cx="3491834" cy="29574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F115764-124C-4026-865E-9DC2946C40E4}"/>
                  </a:ext>
                </a:extLst>
              </p:cNvPr>
              <p:cNvSpPr/>
              <p:nvPr/>
            </p:nvSpPr>
            <p:spPr>
              <a:xfrm>
                <a:off x="615111" y="1187577"/>
                <a:ext cx="11391468" cy="134350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5000"/>
                  </a:lnSpc>
                  <a:spcAft>
                    <a:spcPts val="2200"/>
                  </a:spcAft>
                  <a:defRPr/>
                </a:pP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华文楷体" panose="02010600040101010101" pitchFamily="2" charset="-122"/>
                    <a:ea typeface="华文楷体" panose="02010600040101010101" pitchFamily="2" charset="-122"/>
                  </a:rPr>
                  <a:t>给定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二分类</a:t>
                </a:r>
                <a:r>
                  <a:rPr lang="zh-CN" altLang="zh-CN" dirty="0">
                    <a:solidFill>
                      <a:schemeClr val="tx1"/>
                    </a:solidFill>
                  </a:rPr>
                  <a:t>训练样本集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：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}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sup>
                    </m:sSubSup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</m:oMath>
                </a14:m>
                <a:r>
                  <a:rPr lang="en-US" altLang="zh-CN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,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"/>
                  </a:rPr>
                  <a:t>第 </a:t>
                </a:r>
                <a:r>
                  <a:rPr lang="en-US" altLang="zh-CN" i="1" dirty="0">
                    <a:solidFill>
                      <a:schemeClr val="tx1"/>
                    </a:solidFill>
                    <a:latin typeface="Palatino Linotype"/>
                  </a:rPr>
                  <a:t>i </a:t>
                </a:r>
                <a:r>
                  <a:rPr lang="zh-CN" altLang="en-US" dirty="0">
                    <a:solidFill>
                      <a:srgbClr val="000000"/>
                    </a:solidFill>
                    <a:latin typeface="微软雅黑"/>
                  </a:rPr>
                  <a:t>类示例的均值向量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协方差矩阵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>
                    <a:latin typeface="Cambria Math" panose="02040503050406030204" pitchFamily="18" charset="0"/>
                  </a:rPr>
                  <a:t>则两类样本中心在直线上的投影分别为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zh-CN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zh-CN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zh-CN" altLang="zh-CN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altLang="zh-CN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</m:sSub>
                    <m:r>
                      <a:rPr lang="zh-CN" altLang="en-US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和</m:t>
                    </m:r>
                    <m:r>
                      <a:rPr lang="en-US" altLang="zh-CN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zh-CN" altLang="zh-CN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zh-CN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p>
                      <m:e>
                        <m:sSup>
                          <m:sSup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zh-CN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nary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zh-CN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，</a:t>
                </a:r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协方差投影为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̅"/>
                            <m:ctrlPr>
                              <a:rPr lang="zh-CN" altLang="zh-CN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zh-CN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zh-CN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accent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 和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Sup>
                          <m:sSubSupPr>
                            <m:ctrlPr>
                              <a:rPr lang="zh-CN" altLang="zh-CN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acc>
                              <m:accPr>
                                <m:chr m:val="̅"/>
                                <m:ctrlPr>
                                  <a:rPr lang="zh-CN" altLang="zh-CN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i="1">
                                    <a:solidFill>
                                      <a:schemeClr val="accent6"/>
                                    </a:solidFill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zh-CN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accent6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en-US" altLang="zh-CN" i="1" dirty="0">
                    <a:solidFill>
                      <a:schemeClr val="tx1"/>
                    </a:solidFill>
                    <a:latin typeface="Cambria Math" panose="02040503050406030204" pitchFamily="18" charset="0"/>
                  </a:rPr>
                  <a:t>.</a:t>
                </a:r>
                <a:endParaRPr lang="en-US" altLang="zh-CN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F115764-124C-4026-865E-9DC2946C40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111" y="1187577"/>
                <a:ext cx="11391468" cy="1343509"/>
              </a:xfrm>
              <a:prstGeom prst="rect">
                <a:avLst/>
              </a:prstGeom>
              <a:blipFill>
                <a:blip r:embed="rId3"/>
                <a:stretch>
                  <a:fillRect l="-482" t="-455" r="-54" b="-163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>
            <a:extLst>
              <a:ext uri="{FF2B5EF4-FFF2-40B4-BE49-F238E27FC236}">
                <a16:creationId xmlns:a16="http://schemas.microsoft.com/office/drawing/2014/main" id="{BA7A6241-2438-4BC2-90A5-3B8FB76192D8}"/>
              </a:ext>
            </a:extLst>
          </p:cNvPr>
          <p:cNvSpPr txBox="1"/>
          <p:nvPr/>
        </p:nvSpPr>
        <p:spPr>
          <a:xfrm>
            <a:off x="862540" y="2497233"/>
            <a:ext cx="4017428" cy="782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2843"/>
              </a:lnSpc>
            </a:pPr>
            <a:r>
              <a:rPr lang="zh-CN" altLang="en-US" sz="1800" dirty="0">
                <a:solidFill>
                  <a:srgbClr val="000000"/>
                </a:solidFill>
                <a:latin typeface="微软雅黑"/>
              </a:rPr>
              <a:t>异类样例的投影点尽可能远离 </a:t>
            </a:r>
            <a:r>
              <a:rPr lang="zh-CN" altLang="en-US" sz="1800" dirty="0">
                <a:solidFill>
                  <a:srgbClr val="000000"/>
                </a:solidFill>
                <a:latin typeface="Wingdings"/>
              </a:rPr>
              <a:t></a:t>
            </a:r>
            <a:endParaRPr lang="en-US" altLang="zh-CN" sz="1800" dirty="0">
              <a:solidFill>
                <a:srgbClr val="000000"/>
              </a:solidFill>
              <a:latin typeface="Wingdings"/>
            </a:endParaRPr>
          </a:p>
          <a:p>
            <a:pPr>
              <a:lnSpc>
                <a:spcPts val="2843"/>
              </a:lnSpc>
            </a:pPr>
            <a:r>
              <a:rPr lang="zh-CN" altLang="en-US" dirty="0">
                <a:solidFill>
                  <a:srgbClr val="000000"/>
                </a:solidFill>
                <a:latin typeface="微软雅黑"/>
              </a:rPr>
              <a:t>同类样例的投影点尽可能接近 </a:t>
            </a:r>
            <a:r>
              <a:rPr lang="zh-CN" altLang="en-US" dirty="0">
                <a:solidFill>
                  <a:srgbClr val="000000"/>
                </a:solidFill>
                <a:latin typeface="Wingdings"/>
              </a:rPr>
              <a:t>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426AD95-BA42-4E8D-8057-E97473E3E811}"/>
                  </a:ext>
                </a:extLst>
              </p:cNvPr>
              <p:cNvSpPr txBox="1"/>
              <p:nvPr/>
            </p:nvSpPr>
            <p:spPr>
              <a:xfrm>
                <a:off x="4378443" y="2915413"/>
                <a:ext cx="2274710" cy="374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b="1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sSub>
                      <m:sSubPr>
                        <m:ctrlPr>
                          <a:rPr lang="zh-CN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zh-CN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𝑻</m:t>
                        </m:r>
                      </m:sup>
                    </m:sSup>
                    <m:sSub>
                      <m:sSubPr>
                        <m:ctrlPr>
                          <a:rPr lang="zh-CN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𝜮</m:t>
                        </m:r>
                      </m:e>
                      <m:sub>
                        <m:r>
                          <a:rPr lang="en-US" altLang="zh-CN" b="1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en-US" altLang="zh-CN" b="1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2426AD95-BA42-4E8D-8057-E97473E3E8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8443" y="2915413"/>
                <a:ext cx="2274710" cy="3742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7C1C1F2E-A320-43EA-8897-E05D1F98ACFC}"/>
              </a:ext>
            </a:extLst>
          </p:cNvPr>
          <p:cNvSpPr txBox="1"/>
          <p:nvPr/>
        </p:nvSpPr>
        <p:spPr>
          <a:xfrm>
            <a:off x="6410443" y="2932584"/>
            <a:ext cx="1416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微软雅黑"/>
              </a:rPr>
              <a:t>尽可能小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A549DD0-F899-4E68-B5F3-F5176B18FAA5}"/>
              </a:ext>
            </a:extLst>
          </p:cNvPr>
          <p:cNvSpPr txBox="1"/>
          <p:nvPr/>
        </p:nvSpPr>
        <p:spPr>
          <a:xfrm>
            <a:off x="6381046" y="2483100"/>
            <a:ext cx="14167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微软雅黑"/>
              </a:rPr>
              <a:t>尽可能大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4FF4028D-C7A9-419B-928C-855472E9B568}"/>
                  </a:ext>
                </a:extLst>
              </p:cNvPr>
              <p:cNvSpPr txBox="1"/>
              <p:nvPr/>
            </p:nvSpPr>
            <p:spPr>
              <a:xfrm>
                <a:off x="4182534" y="2446435"/>
                <a:ext cx="2198511" cy="5028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altLang="zh-CN" b="1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zh-CN" altLang="zh-CN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zh-CN" altLang="zh-CN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b="1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zh-CN" altLang="zh-CN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𝒘</m:t>
                                  </m:r>
                                </m:e>
                                <m:sup>
                                  <m:r>
                                    <a:rPr lang="en-US" altLang="zh-CN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𝑻</m:t>
                                  </m:r>
                                </m:sup>
                              </m:sSup>
                              <m:sSub>
                                <m:sSubPr>
                                  <m:ctrlPr>
                                    <a:rPr lang="zh-CN" altLang="zh-CN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  <m:sup>
                          <m:r>
                            <a:rPr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4FF4028D-C7A9-419B-928C-855472E9B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2534" y="2446435"/>
                <a:ext cx="2198511" cy="502830"/>
              </a:xfrm>
              <a:prstGeom prst="rect">
                <a:avLst/>
              </a:prstGeom>
              <a:blipFill>
                <a:blip r:embed="rId5"/>
                <a:stretch>
                  <a:fillRect b="-24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箭头: 下 13">
            <a:extLst>
              <a:ext uri="{FF2B5EF4-FFF2-40B4-BE49-F238E27FC236}">
                <a16:creationId xmlns:a16="http://schemas.microsoft.com/office/drawing/2014/main" id="{3761029C-A7AD-426A-9448-07BAFB629E0D}"/>
              </a:ext>
            </a:extLst>
          </p:cNvPr>
          <p:cNvSpPr/>
          <p:nvPr/>
        </p:nvSpPr>
        <p:spPr bwMode="auto">
          <a:xfrm>
            <a:off x="4315379" y="3485818"/>
            <a:ext cx="418810" cy="369332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800" b="1" i="0" u="none" strike="noStrike" cap="none" normalizeH="0" baseline="0" dirty="0">
              <a:ln>
                <a:noFill/>
              </a:ln>
              <a:solidFill>
                <a:schemeClr val="tx2"/>
              </a:solidFill>
              <a:effectLst/>
              <a:latin typeface="Verdana" panose="020B0604030504040204" pitchFamily="34" charset="0"/>
              <a:ea typeface="方正隶书简体" pitchFamily="65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21">
                <a:extLst>
                  <a:ext uri="{FF2B5EF4-FFF2-40B4-BE49-F238E27FC236}">
                    <a16:creationId xmlns:a16="http://schemas.microsoft.com/office/drawing/2014/main" id="{D7E64C38-65F8-4E3A-B733-6C2B05D34293}"/>
                  </a:ext>
                </a:extLst>
              </p:cNvPr>
              <p:cNvSpPr txBox="1"/>
              <p:nvPr/>
            </p:nvSpPr>
            <p:spPr>
              <a:xfrm>
                <a:off x="1839507" y="3506572"/>
                <a:ext cx="253893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solidFill>
                      <a:srgbClr val="000000"/>
                    </a:solidFill>
                    <a:latin typeface="微软雅黑"/>
                  </a:rPr>
                  <a:t>求同时满足上两式的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21">
                <a:extLst>
                  <a:ext uri="{FF2B5EF4-FFF2-40B4-BE49-F238E27FC236}">
                    <a16:creationId xmlns:a16="http://schemas.microsoft.com/office/drawing/2014/main" id="{D7E64C38-65F8-4E3A-B733-6C2B05D342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9507" y="3506572"/>
                <a:ext cx="2538936" cy="369332"/>
              </a:xfrm>
              <a:prstGeom prst="rect">
                <a:avLst/>
              </a:prstGeom>
              <a:blipFill>
                <a:blip r:embed="rId6"/>
                <a:stretch>
                  <a:fillRect l="-2163" t="-6557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ctangle 6">
            <a:extLst>
              <a:ext uri="{FF2B5EF4-FFF2-40B4-BE49-F238E27FC236}">
                <a16:creationId xmlns:a16="http://schemas.microsoft.com/office/drawing/2014/main" id="{59D3D544-1927-4B23-8F6F-E983C0932806}"/>
              </a:ext>
            </a:extLst>
          </p:cNvPr>
          <p:cNvSpPr/>
          <p:nvPr/>
        </p:nvSpPr>
        <p:spPr>
          <a:xfrm>
            <a:off x="862540" y="4148541"/>
            <a:ext cx="16033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微软雅黑"/>
              </a:rPr>
              <a:t>等价于最大化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8D9228A-A110-43BD-92A0-C87C6D976CBA}"/>
                  </a:ext>
                </a:extLst>
              </p:cNvPr>
              <p:cNvSpPr/>
              <p:nvPr/>
            </p:nvSpPr>
            <p:spPr>
              <a:xfrm>
                <a:off x="2329930" y="3961773"/>
                <a:ext cx="5235087" cy="8109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𝑱</m:t>
                      </m:r>
                      <m:r>
                        <a:rPr lang="en-US" altLang="zh-CN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Sup>
                            <m:sSubSupPr>
                              <m:ctrlP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d>
                                <m:dPr>
                                  <m:begChr m:val="‖"/>
                                  <m:endChr m:val="‖"/>
                                  <m:ctrlPr>
                                    <a:rPr lang="en-US" altLang="zh-CN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zh-CN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𝟎</m:t>
                                      </m:r>
                                    </m:sub>
                                  </m:sSub>
                                  <m:r>
                                    <a:rPr lang="en-US" altLang="zh-CN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zh-CN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𝒘</m:t>
                                      </m:r>
                                    </m:e>
                                    <m:sup>
                                      <m:r>
                                        <a:rPr lang="en-US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𝑻</m:t>
                                      </m:r>
                                    </m:sup>
                                  </m:sSup>
                                  <m:sSub>
                                    <m:sSubPr>
                                      <m:ctrlPr>
                                        <a:rPr lang="zh-CN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𝝁</m:t>
                                      </m:r>
                                    </m:e>
                                    <m:sub>
                                      <m:r>
                                        <a:rPr lang="en-US" altLang="zh-CN" b="1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𝟏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b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  <m:sup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num>
                        <m:den>
                          <m:sSup>
                            <m:sSupPr>
                              <m:ctrlPr>
                                <a:rPr lang="zh-CN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𝜮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𝜮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m:rPr>
                              <m:nor/>
                            </m:rPr>
                            <a:rPr lang="en-US" altLang="zh-CN" b="1" dirty="0">
                              <a:solidFill>
                                <a:schemeClr val="tx1"/>
                              </a:solidFill>
                            </a:rPr>
                            <m:t> 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𝝁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zh-CN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CN" altLang="zh-CN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zh-CN" alt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zh-CN" altLang="zh-CN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𝝁</m:t>
                                  </m:r>
                                </m:e>
                                <m:sub>
                                  <m:r>
                                    <a:rPr lang="en-US" altLang="zh-CN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𝟏</m:t>
                                  </m:r>
                                </m:sub>
                              </m:sSub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l-GR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𝜮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𝟎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l-GR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𝜮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</m:oMath>
                  </m:oMathPara>
                </a14:m>
                <a:endParaRPr lang="zh-CN" altLang="en-US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68D9228A-A110-43BD-92A0-C87C6D976C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930" y="3961773"/>
                <a:ext cx="5235087" cy="81092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5A6B335-C28A-434F-975B-46A21CD7122B}"/>
                  </a:ext>
                </a:extLst>
              </p:cNvPr>
              <p:cNvSpPr/>
              <p:nvPr/>
            </p:nvSpPr>
            <p:spPr>
              <a:xfrm>
                <a:off x="1638001" y="5548260"/>
                <a:ext cx="4419287" cy="3742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zh-CN" b="1" dirty="0">
                    <a:solidFill>
                      <a:srgbClr val="0038A8"/>
                    </a:solidFill>
                  </a:rPr>
                  <a:t>类间散度矩阵</a:t>
                </a:r>
                <a:r>
                  <a:rPr lang="zh-CN" altLang="en-US" b="1" dirty="0">
                    <a:solidFill>
                      <a:srgbClr val="0038A8"/>
                    </a:solidFill>
                  </a:rPr>
                  <a:t>：</a:t>
                </a:r>
                <a:r>
                  <a:rPr lang="zh-CN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CN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zh-CN" altLang="en-US" b="1" dirty="0">
                  <a:solidFill>
                    <a:srgbClr val="0038A8"/>
                  </a:solidFill>
                </a:endParaRPr>
              </a:p>
            </p:txBody>
          </p:sp>
        </mc:Choice>
        <mc:Fallback xmlns=""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85A6B335-C28A-434F-975B-46A21CD7122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8001" y="5548260"/>
                <a:ext cx="4419287" cy="374270"/>
              </a:xfrm>
              <a:prstGeom prst="rect">
                <a:avLst/>
              </a:prstGeom>
              <a:blipFill>
                <a:blip r:embed="rId8"/>
                <a:stretch>
                  <a:fillRect l="-1241" t="-6452" b="-24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>
            <a:extLst>
              <a:ext uri="{FF2B5EF4-FFF2-40B4-BE49-F238E27FC236}">
                <a16:creationId xmlns:a16="http://schemas.microsoft.com/office/drawing/2014/main" id="{9C735A8A-C026-43E4-88B4-7639298A5D97}"/>
              </a:ext>
            </a:extLst>
          </p:cNvPr>
          <p:cNvSpPr/>
          <p:nvPr/>
        </p:nvSpPr>
        <p:spPr>
          <a:xfrm>
            <a:off x="1609291" y="6098383"/>
            <a:ext cx="16369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b="1" dirty="0">
                <a:solidFill>
                  <a:srgbClr val="0038A8"/>
                </a:solidFill>
              </a:rPr>
              <a:t>类内散度矩阵</a:t>
            </a:r>
            <a:r>
              <a:rPr lang="en-US" altLang="zh-CN" b="1" dirty="0">
                <a:solidFill>
                  <a:srgbClr val="0038A8"/>
                </a:solidFill>
              </a:rPr>
              <a:t>:</a:t>
            </a:r>
            <a:endParaRPr lang="zh-CN" altLang="en-US" b="1" dirty="0">
              <a:solidFill>
                <a:srgbClr val="0038A8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B85C082-3BD1-489D-8893-65CDAF04CF50}"/>
                  </a:ext>
                </a:extLst>
              </p:cNvPr>
              <p:cNvSpPr/>
              <p:nvPr/>
            </p:nvSpPr>
            <p:spPr>
              <a:xfrm>
                <a:off x="3207127" y="6026673"/>
                <a:ext cx="6723251" cy="4104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m:rPr>
                            <m:sty m:val="p"/>
                          </m:rPr>
                          <a:rPr lang="el-GR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tx1"/>
                    </a:solidFill>
                  </a:rPr>
                  <a:t>=</a:t>
                </a:r>
                <a:r>
                  <a:rPr lang="zh-CN" altLang="zh-CN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/>
                          </m:r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  <m:sup/>
                      <m:e>
                        <m:d>
                          <m:d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0 </m:t>
                                </m:r>
                              </m:sub>
                            </m:sSub>
                          </m:e>
                        </m:d>
                        <m:sSup>
                          <m:sSup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0 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</m:sup>
                        </m:sSup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nary>
                          <m:naryPr>
                            <m:chr m:val="∑"/>
                            <m:limLoc m:val="undOvr"/>
                            <m:supHide m:val="on"/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/>
                              </m:rP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sSub>
                              <m:sSubPr>
                                <m:ctrlPr>
                                  <a:rPr lang="zh-CN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sub>
                          <m:sup/>
                          <m:e>
                            <m:d>
                              <m:dPr>
                                <m:ctrlPr>
                                  <a:rPr lang="zh-CN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zh-CN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zh-CN" altLang="en-US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</m:e>
                            </m:d>
                            <m:sSup>
                              <m:sSupPr>
                                <m:ctrlPr>
                                  <a:rPr lang="zh-CN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zh-CN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sSub>
                                      <m:sSubPr>
                                        <m:ctrlPr>
                                          <a:rPr lang="zh-CN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zh-CN" altLang="en-US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  <m:r>
                                          <a:rPr lang="en-US" altLang="zh-CN" i="1">
                                            <a:solidFill>
                                              <a:schemeClr val="tx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 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sup>
                            </m:sSup>
                          </m:e>
                        </m:nary>
                      </m:e>
                    </m:nary>
                  </m:oMath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7B85C082-3BD1-489D-8893-65CDAF04CF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7127" y="6026673"/>
                <a:ext cx="6723251" cy="410433"/>
              </a:xfrm>
              <a:prstGeom prst="rect">
                <a:avLst/>
              </a:prstGeom>
              <a:blipFill>
                <a:blip r:embed="rId9"/>
                <a:stretch>
                  <a:fillRect t="-105970" b="-1611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98F169C-215B-46D6-8F0E-517EFCC3B789}"/>
                  </a:ext>
                </a:extLst>
              </p:cNvPr>
              <p:cNvSpPr/>
              <p:nvPr/>
            </p:nvSpPr>
            <p:spPr>
              <a:xfrm>
                <a:off x="4524784" y="4769876"/>
                <a:ext cx="1388009" cy="9719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zh-CN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𝒃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num>
                        <m:den>
                          <m:sSup>
                            <m:sSupPr>
                              <m:ctrlPr>
                                <a:rPr lang="zh-CN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sub>
                          </m:sSub>
                          <m:r>
                            <a:rPr lang="en-US" altLang="zh-CN" b="1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  <m:r>
                        <a:rPr lang="en-US" altLang="zh-CN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zh-CN" altLang="zh-CN" b="1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endParaRPr lang="zh-CN" altLang="en-US" b="1" i="1" dirty="0"/>
              </a:p>
            </p:txBody>
          </p:sp>
        </mc:Choice>
        <mc:Fallback xmlns=""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898F169C-215B-46D6-8F0E-517EFCC3B7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4784" y="4769876"/>
                <a:ext cx="1388009" cy="971933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4613DACD-9830-47DC-9FCB-2273547EAD57}"/>
              </a:ext>
            </a:extLst>
          </p:cNvPr>
          <p:cNvSpPr/>
          <p:nvPr/>
        </p:nvSpPr>
        <p:spPr>
          <a:xfrm>
            <a:off x="927105" y="5548260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微软雅黑"/>
              </a:rPr>
              <a:t>其中：</a:t>
            </a:r>
            <a:endParaRPr lang="zh-CN" altLang="en-US" dirty="0"/>
          </a:p>
        </p:txBody>
      </p:sp>
      <p:sp>
        <p:nvSpPr>
          <p:cNvPr id="24" name="矩形 10">
            <a:extLst>
              <a:ext uri="{FF2B5EF4-FFF2-40B4-BE49-F238E27FC236}">
                <a16:creationId xmlns:a16="http://schemas.microsoft.com/office/drawing/2014/main" id="{537816F6-5CAF-48BD-901C-5D5F44A0EBB4}"/>
              </a:ext>
            </a:extLst>
          </p:cNvPr>
          <p:cNvSpPr/>
          <p:nvPr/>
        </p:nvSpPr>
        <p:spPr>
          <a:xfrm>
            <a:off x="9522884" y="5484466"/>
            <a:ext cx="724878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LDA</a:t>
            </a:r>
            <a:r>
              <a: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目标</a:t>
            </a:r>
          </a:p>
        </p:txBody>
      </p:sp>
    </p:spTree>
    <p:extLst>
      <p:ext uri="{BB962C8B-B14F-4D97-AF65-F5344CB8AC3E}">
        <p14:creationId xmlns:p14="http://schemas.microsoft.com/office/powerpoint/2010/main" val="33605722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2020/10/9</a:t>
            </a:fld>
            <a:endParaRPr lang="en-US" altLang="zh-CN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4</a:t>
            </a:fld>
            <a:endParaRPr lang="en-US" altLang="zh-CN" dirty="0"/>
          </a:p>
        </p:txBody>
      </p:sp>
      <p:sp>
        <p:nvSpPr>
          <p:cNvPr id="12" name="标题 8"/>
          <p:cNvSpPr>
            <a:spLocks noGrp="1"/>
          </p:cNvSpPr>
          <p:nvPr/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线性模型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144EB9F-5DBE-4DD5-BEA3-4F48922C8FC5}"/>
              </a:ext>
            </a:extLst>
          </p:cNvPr>
          <p:cNvSpPr/>
          <p:nvPr/>
        </p:nvSpPr>
        <p:spPr>
          <a:xfrm>
            <a:off x="491465" y="1163696"/>
            <a:ext cx="172354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b="1" dirty="0">
                <a:solidFill>
                  <a:schemeClr val="accent6"/>
                </a:solidFill>
              </a:rPr>
              <a:t>线性模型结构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58A7A03-2011-4554-BB4F-46468DD196C4}"/>
                  </a:ext>
                </a:extLst>
              </p:cNvPr>
              <p:cNvSpPr/>
              <p:nvPr/>
            </p:nvSpPr>
            <p:spPr>
              <a:xfrm>
                <a:off x="491465" y="1781625"/>
                <a:ext cx="8378645" cy="33954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zh-CN" altLang="en-US" dirty="0"/>
                  <a:t>在机器学习中，</a:t>
                </a:r>
                <a:r>
                  <a:rPr lang="zh-CN" altLang="zh-CN" dirty="0"/>
                  <a:t>对于任意给定的样本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dirty="0"/>
                  <a:t>：</a:t>
                </a:r>
                <a:endParaRPr lang="en-US" altLang="zh-CN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zh-CN">
                              <a:latin typeface="Cambria Math" panose="02040503050406030204" pitchFamily="18" charset="0"/>
                            </a:rPr>
                            <m:t>…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zh-CN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dirty="0"/>
              </a:p>
              <a:p>
                <a:pPr>
                  <a:spcAft>
                    <a:spcPts val="1200"/>
                  </a:spcAft>
                </a:pPr>
                <a:r>
                  <a:rPr lang="zh-CN" altLang="en-US" dirty="0">
                    <a:solidFill>
                      <a:srgbClr val="000000"/>
                    </a:solidFill>
                    <a:latin typeface="微软雅黑"/>
                  </a:rPr>
                  <a:t>线性模型</a:t>
                </a:r>
                <a:r>
                  <a:rPr lang="en-US" altLang="zh-CN" dirty="0">
                    <a:solidFill>
                      <a:srgbClr val="000000"/>
                    </a:solidFill>
                    <a:latin typeface="Times New Roman"/>
                  </a:rPr>
                  <a:t>(linear model)</a:t>
                </a:r>
                <a:r>
                  <a:rPr lang="zh-CN" altLang="en-US" dirty="0">
                    <a:solidFill>
                      <a:srgbClr val="000000"/>
                    </a:solidFill>
                    <a:latin typeface="微软雅黑"/>
                  </a:rPr>
                  <a:t>试图学得一个通过属性的线性组合来进行预测的函数</a:t>
                </a:r>
                <a:endParaRPr lang="en-US" altLang="zh-CN" dirty="0">
                  <a:solidFill>
                    <a:srgbClr val="000000"/>
                  </a:solidFill>
                  <a:latin typeface="微软雅黑"/>
                </a:endParaRPr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CN" dirty="0">
                  <a:solidFill>
                    <a:srgbClr val="C00000"/>
                  </a:solidFill>
                  <a:ea typeface="黑体" panose="02010609060101010101" pitchFamily="49" charset="-122"/>
                </a:endParaRPr>
              </a:p>
              <a:p>
                <a:pPr>
                  <a:spcAft>
                    <a:spcPts val="1200"/>
                  </a:spcAft>
                </a:pPr>
                <a:r>
                  <a:rPr lang="zh-CN" altLang="en-US" dirty="0"/>
                  <a:t>向量形式</a:t>
                </a:r>
                <a:r>
                  <a:rPr lang="zh-CN" altLang="zh-CN" dirty="0"/>
                  <a:t>为：</a:t>
                </a:r>
                <a:endParaRPr lang="en-US" altLang="zh-CN" dirty="0"/>
              </a:p>
              <a:p>
                <a:pPr>
                  <a:spcAft>
                    <a:spcPts val="1200"/>
                  </a:spcAft>
                </a:pPr>
                <a:r>
                  <a:rPr lang="en-US" altLang="zh-CN" dirty="0"/>
                  <a:t>      </a:t>
                </a:r>
                <a14:m>
                  <m:oMath xmlns:m="http://schemas.openxmlformats.org/officeDocument/2006/math">
                    <m:r>
                      <a:rPr lang="en-US" altLang="zh-CN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zh-CN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en-US" altLang="zh-CN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>
                    <a:solidFill>
                      <a:schemeClr val="accent6"/>
                    </a:solidFill>
                  </a:rPr>
                  <a:t>   </a:t>
                </a:r>
                <a:r>
                  <a:rPr lang="zh-CN" altLang="zh-CN" dirty="0"/>
                  <a:t>或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en-US" altLang="zh-CN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zh-CN" dirty="0"/>
                  <a:t>其中</a:t>
                </a:r>
                <a:r>
                  <a:rPr lang="en-US" altLang="zh-CN" dirty="0"/>
                  <a:t>: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𝒘</m:t>
                    </m:r>
                    <m:r>
                      <a:rPr lang="en-US" altLang="zh-CN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,</m:t>
                        </m:r>
                        <m:r>
                          <a:rPr lang="zh-CN" altLang="zh-CN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…</m:t>
                        </m:r>
                        <m:r>
                          <a:rPr lang="en-US" altLang="zh-CN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, 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CN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)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zh-CN" dirty="0"/>
                  <a:t>为</a:t>
                </a:r>
                <a:r>
                  <a:rPr lang="zh-CN" altLang="zh-CN" dirty="0">
                    <a:solidFill>
                      <a:schemeClr val="accent6"/>
                    </a:solidFill>
                  </a:rPr>
                  <a:t>权重向量</a:t>
                </a:r>
                <a:r>
                  <a:rPr lang="zh-CN" altLang="en-US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；</a:t>
                </a:r>
                <a:endParaRPr lang="en-US" altLang="zh-CN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dirty="0"/>
                  <a:t>表示与样本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zh-CN" dirty="0"/>
                  <a:t>的第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zh-CN" altLang="zh-CN" dirty="0"/>
                  <a:t>个特征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dirty="0"/>
                  <a:t>对模型输出的影响程度。如果</a:t>
                </a:r>
                <a14:m>
                  <m:oMath xmlns:m="http://schemas.openxmlformats.org/officeDocument/2006/math">
                    <m:r>
                      <a:rPr lang="zh-CN" altLang="zh-CN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zh-CN" altLang="zh-CN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dirty="0">
                    <a:solidFill>
                      <a:schemeClr val="accent6"/>
                    </a:solidFill>
                  </a:rPr>
                  <a:t>值越大</a:t>
                </a:r>
                <a:r>
                  <a:rPr lang="zh-CN" altLang="zh-CN" dirty="0"/>
                  <a:t>，则表示特征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zh-CN" dirty="0"/>
                  <a:t>对线性模型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d>
                  </m:oMath>
                </a14:m>
                <a:r>
                  <a:rPr lang="zh-CN" altLang="zh-CN" dirty="0"/>
                  <a:t>输出值的</a:t>
                </a:r>
                <a:r>
                  <a:rPr lang="zh-CN" altLang="zh-CN" dirty="0">
                    <a:solidFill>
                      <a:schemeClr val="accent6"/>
                    </a:solidFill>
                  </a:rPr>
                  <a:t>影响就越大</a:t>
                </a:r>
                <a:r>
                  <a:rPr lang="zh-CN" altLang="en-US" dirty="0"/>
                  <a:t>。可见线性模型有很好的可解释性。</a:t>
                </a:r>
                <a:endParaRPr lang="zh-CN" altLang="zh-CN" dirty="0"/>
              </a:p>
            </p:txBody>
          </p:sp>
        </mc:Choice>
        <mc:Fallback xmlns=""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158A7A03-2011-4554-BB4F-46468DD196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465" y="1781625"/>
                <a:ext cx="8378645" cy="3395417"/>
              </a:xfrm>
              <a:prstGeom prst="rect">
                <a:avLst/>
              </a:prstGeom>
              <a:blipFill>
                <a:blip r:embed="rId2"/>
                <a:stretch>
                  <a:fillRect l="-655" t="-718" r="-364" b="-17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CFC4F305-222F-4AB2-A4F7-B9AA06492C8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110" y="3640245"/>
            <a:ext cx="3225204" cy="2270570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4E68EC9-36C7-41EB-8F08-84C109AF7C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0110" y="484575"/>
            <a:ext cx="3245571" cy="258876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3C79425-8D05-4A2C-90AF-761A6A5F9D23}"/>
              </a:ext>
            </a:extLst>
          </p:cNvPr>
          <p:cNvSpPr/>
          <p:nvPr/>
        </p:nvSpPr>
        <p:spPr>
          <a:xfrm>
            <a:off x="8870110" y="3117025"/>
            <a:ext cx="311894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通过输入</a:t>
            </a:r>
            <a:r>
              <a:rPr lang="en-US" altLang="zh-CN" sz="1400" dirty="0"/>
              <a:t>(</a:t>
            </a:r>
            <a:r>
              <a:rPr lang="zh-CN" altLang="en-US" sz="1400" dirty="0"/>
              <a:t>特征量</a:t>
            </a:r>
            <a:r>
              <a:rPr lang="en-US" altLang="zh-CN" sz="1400" dirty="0"/>
              <a:t>)</a:t>
            </a:r>
            <a:r>
              <a:rPr lang="zh-CN" altLang="en-US" sz="1400" dirty="0"/>
              <a:t>、输出</a:t>
            </a:r>
            <a:r>
              <a:rPr lang="en-US" altLang="zh-CN" sz="1400" dirty="0"/>
              <a:t>(</a:t>
            </a:r>
            <a:r>
              <a:rPr lang="zh-CN" altLang="en-US" sz="1400" dirty="0"/>
              <a:t>美丽程度</a:t>
            </a:r>
            <a:r>
              <a:rPr lang="en-US" altLang="zh-CN" sz="1400" dirty="0"/>
              <a:t>)</a:t>
            </a:r>
            <a:r>
              <a:rPr lang="zh-CN" altLang="en-US" sz="1400" dirty="0"/>
              <a:t>推导函数模型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28C66EA0-7818-4638-AA12-24148A7C97C8}"/>
              </a:ext>
            </a:extLst>
          </p:cNvPr>
          <p:cNvSpPr/>
          <p:nvPr/>
        </p:nvSpPr>
        <p:spPr>
          <a:xfrm>
            <a:off x="8909431" y="5999534"/>
            <a:ext cx="304030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dirty="0"/>
              <a:t>通过调整参数看计算结果是否与输入数据点相吻合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981D2D7-4D5B-4BAC-A6C8-CE6551D0F827}"/>
              </a:ext>
            </a:extLst>
          </p:cNvPr>
          <p:cNvSpPr/>
          <p:nvPr/>
        </p:nvSpPr>
        <p:spPr>
          <a:xfrm>
            <a:off x="962137" y="5355750"/>
            <a:ext cx="63049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通常是</a:t>
            </a:r>
            <a:r>
              <a:rPr lang="en-US" altLang="zh-CN" dirty="0"/>
              <a:t>0-1</a:t>
            </a:r>
            <a:r>
              <a:rPr lang="zh-CN" altLang="en-US" dirty="0"/>
              <a:t>之间的小数，</a:t>
            </a:r>
            <a:r>
              <a:rPr lang="en-US" altLang="zh-CN" dirty="0"/>
              <a:t>1</a:t>
            </a:r>
            <a:r>
              <a:rPr lang="zh-CN" altLang="en-US" dirty="0"/>
              <a:t>代表非常重要，</a:t>
            </a:r>
            <a:r>
              <a:rPr lang="en-US" altLang="zh-CN" dirty="0"/>
              <a:t>0</a:t>
            </a:r>
            <a:r>
              <a:rPr lang="zh-CN" altLang="en-US" dirty="0"/>
              <a:t>代表完全不重要</a:t>
            </a:r>
          </a:p>
        </p:txBody>
      </p:sp>
      <p:sp>
        <p:nvSpPr>
          <p:cNvPr id="14" name="TextBox 33">
            <a:extLst>
              <a:ext uri="{FF2B5EF4-FFF2-40B4-BE49-F238E27FC236}">
                <a16:creationId xmlns:a16="http://schemas.microsoft.com/office/drawing/2014/main" id="{81B9104B-444C-4AA9-9FCE-F041B73C23A5}"/>
              </a:ext>
            </a:extLst>
          </p:cNvPr>
          <p:cNvSpPr txBox="1"/>
          <p:nvPr/>
        </p:nvSpPr>
        <p:spPr>
          <a:xfrm>
            <a:off x="1905000" y="3581879"/>
            <a:ext cx="2539157" cy="244939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1928"/>
              </a:lnSpc>
            </a:pPr>
            <a:r>
              <a:rPr lang="zh-CN" altLang="en-US" dirty="0">
                <a:solidFill>
                  <a:srgbClr val="FF0000"/>
                </a:solidFill>
                <a:latin typeface="微软雅黑"/>
              </a:rPr>
              <a:t>简单、基本、可理解性好</a:t>
            </a:r>
          </a:p>
        </p:txBody>
      </p:sp>
    </p:spTree>
    <p:extLst>
      <p:ext uri="{BB962C8B-B14F-4D97-AF65-F5344CB8AC3E}">
        <p14:creationId xmlns:p14="http://schemas.microsoft.com/office/powerpoint/2010/main" val="31853401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1A3631A-A635-4D20-9B2F-CDB32E334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5F2974-A565-48EB-BE06-0BED6BD5DC9C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2020/10/9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992AEBB-5CAF-41F3-85F7-C90C95F6D37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43780D-5C61-47C7-84FD-DBDC025933F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7F128477-B29D-4671-BF42-035F04844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342" y="239486"/>
            <a:ext cx="4262847" cy="6096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求解线性判别模型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3">
                <a:extLst>
                  <a:ext uri="{FF2B5EF4-FFF2-40B4-BE49-F238E27FC236}">
                    <a16:creationId xmlns:a16="http://schemas.microsoft.com/office/drawing/2014/main" id="{016C52F3-0D0B-4862-9B42-4ADB1C564F4C}"/>
                  </a:ext>
                </a:extLst>
              </p:cNvPr>
              <p:cNvSpPr txBox="1"/>
              <p:nvPr/>
            </p:nvSpPr>
            <p:spPr>
              <a:xfrm>
                <a:off x="745716" y="1138759"/>
                <a:ext cx="10497363" cy="20159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zh-CN" altLang="zh-CN" sz="2000" dirty="0">
                    <a:solidFill>
                      <a:schemeClr val="tx1"/>
                    </a:solidFill>
                  </a:rPr>
                  <a:t>在求</a:t>
                </a:r>
                <a14:m>
                  <m:oMath xmlns:m="http://schemas.openxmlformats.org/officeDocument/2006/math">
                    <m:r>
                      <a:rPr lang="en-US" altLang="zh-CN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zh-CN" altLang="zh-CN" sz="2000" dirty="0">
                    <a:solidFill>
                      <a:schemeClr val="tx1"/>
                    </a:solidFill>
                  </a:rPr>
                  <a:t>最大值之前，需要对分母作归一化处理。</a:t>
                </a:r>
                <a:r>
                  <a:rPr lang="zh-CN" altLang="en-US" sz="2000" dirty="0"/>
                  <a:t>即</a:t>
                </a:r>
                <a:r>
                  <a:rPr lang="zh-CN" altLang="zh-CN" sz="2000" dirty="0">
                    <a:solidFill>
                      <a:schemeClr val="tx1"/>
                    </a:solidFill>
                  </a:rPr>
                  <a:t>求</a:t>
                </a:r>
                <a14:m>
                  <m:oMath xmlns:m="http://schemas.openxmlformats.org/officeDocument/2006/math">
                    <m:r>
                      <a:rPr lang="en-US" altLang="zh-CN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zh-CN" altLang="zh-CN" sz="2000" dirty="0">
                    <a:solidFill>
                      <a:schemeClr val="tx1"/>
                    </a:solidFill>
                  </a:rPr>
                  <a:t>的最大值等价求解如下条件极值问题：</a:t>
                </a:r>
              </a:p>
              <a:p>
                <a:pPr>
                  <a:spcAft>
                    <a:spcPts val="1200"/>
                  </a:spcAft>
                </a:pPr>
                <a:endParaRPr lang="en-US" altLang="zh-CN" sz="20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zh-CN" sz="2000" dirty="0">
                    <a:solidFill>
                      <a:schemeClr val="tx1"/>
                    </a:solidFill>
                  </a:rPr>
                  <a:t>引入拉格朗日乘子</a:t>
                </a:r>
                <a:r>
                  <a:rPr lang="zh-CN" altLang="en-US" sz="2000" dirty="0">
                    <a:solidFill>
                      <a:schemeClr val="tx1"/>
                    </a:solidFill>
                  </a:rPr>
                  <a:t>，得</a:t>
                </a:r>
                <a:r>
                  <a:rPr lang="zh-CN" altLang="zh-CN" sz="2000" dirty="0">
                    <a:solidFill>
                      <a:srgbClr val="000000"/>
                    </a:solidFill>
                  </a:rPr>
                  <a:t>拉格朗日</a:t>
                </a:r>
                <a:r>
                  <a:rPr lang="zh-CN" altLang="en-US" sz="2000" dirty="0">
                    <a:solidFill>
                      <a:srgbClr val="000000"/>
                    </a:solidFill>
                  </a:rPr>
                  <a:t>函数</a:t>
                </a:r>
                <a:r>
                  <a:rPr lang="zh-CN" altLang="zh-CN" sz="2000" dirty="0">
                    <a:solidFill>
                      <a:schemeClr val="tx1"/>
                    </a:solidFill>
                  </a:rPr>
                  <a:t>：</a:t>
                </a:r>
                <a:endParaRPr lang="en-US" altLang="zh-CN" sz="2000" dirty="0">
                  <a:solidFill>
                    <a:schemeClr val="tx1"/>
                  </a:solidFill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zh-CN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altLang="zh-CN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zh-CN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sz="2000" b="0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000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d>
                        <m:dPr>
                          <m:ctrlP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zh-CN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</m:e>
                            <m:sup>
                              <m:r>
                                <a:rPr lang="en-US" altLang="zh-CN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zh-CN" altLang="zh-CN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2000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e>
                      </m:d>
                    </m:oMath>
                  </m:oMathPara>
                </a14:m>
                <a:endParaRPr lang="en-US" altLang="zh-CN" sz="2000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zh-CN" altLang="zh-CN" sz="2000" dirty="0">
                    <a:solidFill>
                      <a:schemeClr val="tx1"/>
                    </a:solidFill>
                  </a:rPr>
                  <a:t>并令</a:t>
                </a: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ℒ</m:t>
                    </m:r>
                    <m:d>
                      <m:d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d>
                  </m:oMath>
                </a14:m>
                <a:r>
                  <a:rPr lang="zh-CN" altLang="zh-CN" sz="2000" dirty="0">
                    <a:solidFill>
                      <a:schemeClr val="tx1"/>
                    </a:solidFill>
                  </a:rPr>
                  <a:t>对</a:t>
                </a:r>
                <a14:m>
                  <m:oMath xmlns:m="http://schemas.openxmlformats.org/officeDocument/2006/math">
                    <m:r>
                      <a:rPr lang="en-US" altLang="zh-CN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CN" altLang="zh-CN" sz="2000" dirty="0">
                    <a:solidFill>
                      <a:schemeClr val="tx1"/>
                    </a:solidFill>
                  </a:rPr>
                  <a:t>导数为零，得：</a:t>
                </a:r>
                <a:endParaRPr lang="en-US" altLang="zh-CN" sz="2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1" name="文本框 3">
                <a:extLst>
                  <a:ext uri="{FF2B5EF4-FFF2-40B4-BE49-F238E27FC236}">
                    <a16:creationId xmlns:a16="http://schemas.microsoft.com/office/drawing/2014/main" id="{016C52F3-0D0B-4862-9B42-4ADB1C564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716" y="1138759"/>
                <a:ext cx="10497363" cy="2015936"/>
              </a:xfrm>
              <a:prstGeom prst="rect">
                <a:avLst/>
              </a:prstGeom>
              <a:blipFill>
                <a:blip r:embed="rId2"/>
                <a:stretch>
                  <a:fillRect l="-581" t="-1511" b="-45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88EC976-7260-442F-BF36-A56640762C74}"/>
                  </a:ext>
                </a:extLst>
              </p:cNvPr>
              <p:cNvSpPr/>
              <p:nvPr/>
            </p:nvSpPr>
            <p:spPr>
              <a:xfrm>
                <a:off x="4294158" y="1682234"/>
                <a:ext cx="34004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zh-CN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sSup>
                          <m:sSupPr>
                            <m:ctrlPr>
                              <a:rPr lang="zh-CN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p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sSub>
                          <m:sSubPr>
                            <m:ctrlPr>
                              <a:rPr lang="zh-CN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</m:func>
                    <m:r>
                      <a:rPr lang="zh-CN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；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. </m:t>
                    </m:r>
                    <m:sSup>
                      <m:sSupPr>
                        <m:ctrlPr>
                          <a:rPr lang="zh-CN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p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zh-CN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588EC976-7260-442F-BF36-A56640762C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4158" y="1682234"/>
                <a:ext cx="3400483" cy="369332"/>
              </a:xfrm>
              <a:prstGeom prst="rect">
                <a:avLst/>
              </a:prstGeom>
              <a:blipFill>
                <a:blip r:embed="rId3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615C3A4-390D-4F1E-99B1-7AEDD23172A5}"/>
                  </a:ext>
                </a:extLst>
              </p:cNvPr>
              <p:cNvSpPr/>
              <p:nvPr/>
            </p:nvSpPr>
            <p:spPr>
              <a:xfrm>
                <a:off x="3709318" y="3154695"/>
                <a:ext cx="4570161" cy="61843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  <m:r>
                            <a:rPr lang="en-US" altLang="zh-CN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num>
                        <m:den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𝒅𝒘</m:t>
                          </m:r>
                        </m:den>
                      </m:f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−2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=0⟹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0615C3A4-390D-4F1E-99B1-7AEDD23172A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09318" y="3154695"/>
                <a:ext cx="4570161" cy="6184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3">
                <a:extLst>
                  <a:ext uri="{FF2B5EF4-FFF2-40B4-BE49-F238E27FC236}">
                    <a16:creationId xmlns:a16="http://schemas.microsoft.com/office/drawing/2014/main" id="{054AE69D-E294-4B50-919D-EF1AB0910FA3}"/>
                  </a:ext>
                </a:extLst>
              </p:cNvPr>
              <p:cNvSpPr txBox="1"/>
              <p:nvPr/>
            </p:nvSpPr>
            <p:spPr>
              <a:xfrm>
                <a:off x="2724572" y="4030734"/>
                <a:ext cx="205660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zh-CN" altLang="en-US" dirty="0"/>
                  <a:t>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sub>
                    </m:sSub>
                  </m:oMath>
                </a14:m>
                <a:r>
                  <a:rPr lang="zh-CN" altLang="zh-CN" dirty="0">
                    <a:solidFill>
                      <a:schemeClr val="tx1"/>
                    </a:solidFill>
                  </a:rPr>
                  <a:t>可逆，则有：</a:t>
                </a:r>
              </a:p>
            </p:txBody>
          </p:sp>
        </mc:Choice>
        <mc:Fallback xmlns="">
          <p:sp>
            <p:nvSpPr>
              <p:cNvPr id="22" name="文本框 3">
                <a:extLst>
                  <a:ext uri="{FF2B5EF4-FFF2-40B4-BE49-F238E27FC236}">
                    <a16:creationId xmlns:a16="http://schemas.microsoft.com/office/drawing/2014/main" id="{054AE69D-E294-4B50-919D-EF1AB0910F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4572" y="4030734"/>
                <a:ext cx="2056602" cy="369332"/>
              </a:xfrm>
              <a:prstGeom prst="rect">
                <a:avLst/>
              </a:prstGeom>
              <a:blipFill>
                <a:blip r:embed="rId5"/>
                <a:stretch>
                  <a:fillRect l="-2671" t="-6557" r="-13353" b="-262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665CE6-7523-4FEC-B2BD-CECB630A01D3}"/>
                  </a:ext>
                </a:extLst>
              </p:cNvPr>
              <p:cNvSpPr/>
              <p:nvPr/>
            </p:nvSpPr>
            <p:spPr>
              <a:xfrm>
                <a:off x="4882774" y="3988597"/>
                <a:ext cx="1791452" cy="5487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zh-CN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CN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en-US" altLang="zh-CN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CA665CE6-7523-4FEC-B2BD-CECB630A01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2774" y="3988597"/>
                <a:ext cx="1791452" cy="5487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A72F100-ED06-40BB-8124-78DE550CF998}"/>
                  </a:ext>
                </a:extLst>
              </p:cNvPr>
              <p:cNvSpPr/>
              <p:nvPr/>
            </p:nvSpPr>
            <p:spPr>
              <a:xfrm>
                <a:off x="1314828" y="4169745"/>
                <a:ext cx="9734172" cy="10002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spcAft>
                    <a:spcPts val="600"/>
                  </a:spcAft>
                </a:pPr>
                <a:endParaRPr lang="en-US" altLang="zh-CN" dirty="0"/>
              </a:p>
              <a:p>
                <a:r>
                  <a:rPr lang="zh-CN" altLang="zh-CN" dirty="0"/>
                  <a:t>又因为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zh-CN" dirty="0"/>
                  <a:t>，</a:t>
                </a:r>
                <a:r>
                  <a:rPr lang="zh-CN" altLang="en-US" dirty="0"/>
                  <a:t>其中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en-US" dirty="0"/>
                  <a:t>为标量，故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en-US" dirty="0"/>
                  <a:t>方向恒为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/>
                  <a:t>，即</a:t>
                </a:r>
                <a:r>
                  <a:rPr lang="zh-CN" altLang="zh-CN" dirty="0"/>
                  <a:t>有：</a:t>
                </a:r>
              </a:p>
              <a:p>
                <a:endParaRPr lang="zh-CN" altLang="zh-CN" dirty="0"/>
              </a:p>
            </p:txBody>
          </p:sp>
        </mc:Choice>
        <mc:Fallback xmlns=""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A72F100-ED06-40BB-8124-78DE550CF9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828" y="4169745"/>
                <a:ext cx="9734172" cy="1000274"/>
              </a:xfrm>
              <a:prstGeom prst="rect">
                <a:avLst/>
              </a:prstGeom>
              <a:blipFill>
                <a:blip r:embed="rId7"/>
                <a:stretch>
                  <a:fillRect l="-5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B5349B3-744D-487A-8687-43ACA66976D2}"/>
                  </a:ext>
                </a:extLst>
              </p:cNvPr>
              <p:cNvSpPr/>
              <p:nvPr/>
            </p:nvSpPr>
            <p:spPr>
              <a:xfrm>
                <a:off x="4694838" y="5010130"/>
                <a:ext cx="216732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zh-CN" altLang="zh-CN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</m:oMath>
                  </m:oMathPara>
                </a14:m>
                <a:endParaRPr lang="en-US" altLang="zh-CN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3B5349B3-744D-487A-8687-43ACA66976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4838" y="5010130"/>
                <a:ext cx="2167324" cy="369332"/>
              </a:xfrm>
              <a:prstGeom prst="rect">
                <a:avLst/>
              </a:prstGeom>
              <a:blipFill>
                <a:blip r:embed="rId8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AFEE3D9-90CA-4D9B-9B70-4CCCC22527C4}"/>
                  </a:ext>
                </a:extLst>
              </p:cNvPr>
              <p:cNvSpPr/>
              <p:nvPr/>
            </p:nvSpPr>
            <p:spPr>
              <a:xfrm>
                <a:off x="975133" y="5668948"/>
                <a:ext cx="4594468" cy="563966"/>
              </a:xfrm>
              <a:prstGeom prst="rect">
                <a:avLst/>
              </a:prstGeom>
              <a:noFill/>
              <a:ln w="38100" cap="flat" cmpd="sng" algn="ctr">
                <a:solidFill>
                  <a:srgbClr val="0038A8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sz="2000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zh-CN" altLang="zh-CN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sSub>
                                <m:sSubPr>
                                  <m:ctrlPr>
                                    <a:rPr lang="zh-CN" altLang="zh-CN" sz="2000" b="1" i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𝑺</m:t>
                                  </m:r>
                                </m:e>
                                <m:sub>
                                  <m:r>
                                    <a:rPr lang="en-US" altLang="zh-CN" sz="2000" b="1">
                                      <a:solidFill>
                                        <a:schemeClr val="accent6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sub>
                              </m:sSub>
                            </m:e>
                            <m:sup>
                              <m:r>
                                <a:rPr lang="en-US" altLang="zh-CN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p>
                          </m:sSup>
                          <m:r>
                            <a:rPr lang="en-US" altLang="zh-CN" sz="2000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sz="2000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altLang="zh-CN" sz="2000" b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sz="2000" b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zh-CN" altLang="zh-CN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  <m:sup>
                          <m:r>
                            <a:rPr lang="en-US" altLang="zh-CN" sz="2000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000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ctrlPr>
                            <a:rPr lang="zh-CN" altLang="zh-CN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sz="2000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000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zh-CN" altLang="zh-CN" sz="2000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𝝀</m:t>
                          </m:r>
                        </m:e>
                        <m:sub>
                          <m:r>
                            <a:rPr lang="en-US" altLang="zh-CN" sz="2000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r>
                        <a:rPr lang="en-US" altLang="zh-CN" sz="2000" b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𝝀</m:t>
                      </m:r>
                      <m:r>
                        <a:rPr lang="en-US" altLang="zh-CN" sz="2000" b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zh-CN" altLang="zh-CN" sz="2000" b="1" dirty="0">
                  <a:solidFill>
                    <a:schemeClr val="accent6"/>
                  </a:solidFill>
                  <a:latin typeface="Verdana" panose="020B0604030504040204" pitchFamily="34" charset="0"/>
                  <a:ea typeface="方正隶书简体" pitchFamily="65" charset="-122"/>
                </a:endParaRPr>
              </a:p>
            </p:txBody>
          </p:sp>
        </mc:Choice>
        <mc:Fallback xmlns=""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7AFEE3D9-90CA-4D9B-9B70-4CCCC22527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133" y="5668948"/>
                <a:ext cx="4594468" cy="5639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 cap="flat" cmpd="sng" algn="ctr">
                <a:solidFill>
                  <a:srgbClr val="0038A8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6FA5BBBA-0498-4562-8663-A48EB66C868E}"/>
              </a:ext>
            </a:extLst>
          </p:cNvPr>
          <p:cNvSpPr/>
          <p:nvPr/>
        </p:nvSpPr>
        <p:spPr bwMode="auto">
          <a:xfrm>
            <a:off x="4927138" y="4011101"/>
            <a:ext cx="1791452" cy="436307"/>
          </a:xfrm>
          <a:prstGeom prst="rect">
            <a:avLst/>
          </a:prstGeom>
          <a:noFill/>
          <a:ln w="38100" cap="flat" cmpd="sng" algn="ctr">
            <a:solidFill>
              <a:srgbClr val="0038A8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8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Verdana" panose="020B0604030504040204" pitchFamily="34" charset="0"/>
              <a:ea typeface="方正隶书简体" pitchFamily="65" charset="-122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068995-B6A4-4C61-AEBE-05E0BD74F4D9}"/>
              </a:ext>
            </a:extLst>
          </p:cNvPr>
          <p:cNvSpPr/>
          <p:nvPr/>
        </p:nvSpPr>
        <p:spPr bwMode="auto">
          <a:xfrm>
            <a:off x="4694838" y="4974530"/>
            <a:ext cx="2167324" cy="436307"/>
          </a:xfrm>
          <a:prstGeom prst="rect">
            <a:avLst/>
          </a:prstGeom>
          <a:noFill/>
          <a:ln w="38100" cap="flat" cmpd="sng" algn="ctr">
            <a:solidFill>
              <a:srgbClr val="0038A8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8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Verdana" panose="020B0604030504040204" pitchFamily="34" charset="0"/>
              <a:ea typeface="方正隶书简体" pitchFamily="65" charset="-122"/>
            </a:endParaRPr>
          </a:p>
        </p:txBody>
      </p: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06A3921E-423B-45BA-BC38-58C9E12A4C8E}"/>
              </a:ext>
            </a:extLst>
          </p:cNvPr>
          <p:cNvCxnSpPr>
            <a:cxnSpLocks/>
            <a:stCxn id="29" idx="0"/>
            <a:endCxn id="25" idx="1"/>
          </p:cNvCxnSpPr>
          <p:nvPr/>
        </p:nvCxnSpPr>
        <p:spPr bwMode="auto">
          <a:xfrm rot="16200000" flipH="1" flipV="1">
            <a:off x="2429084" y="2557150"/>
            <a:ext cx="1939830" cy="4847731"/>
          </a:xfrm>
          <a:prstGeom prst="bentConnector4">
            <a:avLst>
              <a:gd name="adj1" fmla="val -11785"/>
              <a:gd name="adj2" fmla="val 104716"/>
            </a:avLst>
          </a:prstGeom>
          <a:solidFill>
            <a:schemeClr val="accent1"/>
          </a:solidFill>
          <a:ln w="38100" cap="flat" cmpd="sng" algn="ctr">
            <a:solidFill>
              <a:srgbClr val="0038A8"/>
            </a:solidFill>
            <a:prstDash val="dash"/>
            <a:round/>
            <a:headEnd type="none" w="med" len="med"/>
            <a:tailEnd type="triangle"/>
          </a:ln>
        </p:spPr>
      </p:cxn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854D072F-B545-496A-A1FA-1AD54493010F}"/>
              </a:ext>
            </a:extLst>
          </p:cNvPr>
          <p:cNvCxnSpPr>
            <a:cxnSpLocks/>
            <a:stCxn id="30" idx="1"/>
            <a:endCxn id="25" idx="1"/>
          </p:cNvCxnSpPr>
          <p:nvPr/>
        </p:nvCxnSpPr>
        <p:spPr bwMode="auto">
          <a:xfrm rot="10800000" flipV="1">
            <a:off x="975134" y="5192683"/>
            <a:ext cx="3719705" cy="758247"/>
          </a:xfrm>
          <a:prstGeom prst="bentConnector3">
            <a:avLst>
              <a:gd name="adj1" fmla="val 106146"/>
            </a:avLst>
          </a:prstGeom>
          <a:solidFill>
            <a:schemeClr val="accent1"/>
          </a:solidFill>
          <a:ln w="38100" cap="flat" cmpd="sng" algn="ctr">
            <a:solidFill>
              <a:srgbClr val="0038A8"/>
            </a:solidFill>
            <a:prstDash val="dash"/>
            <a:round/>
            <a:headEnd type="none" w="med" len="med"/>
            <a:tailEnd type="triangle"/>
          </a:ln>
        </p:spPr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C84335E3-0A91-4BD8-AF1A-1B9EA9D45E01}"/>
              </a:ext>
            </a:extLst>
          </p:cNvPr>
          <p:cNvSpPr/>
          <p:nvPr/>
        </p:nvSpPr>
        <p:spPr bwMode="auto">
          <a:xfrm>
            <a:off x="7570252" y="5668948"/>
            <a:ext cx="2641600" cy="563966"/>
          </a:xfrm>
          <a:prstGeom prst="rect">
            <a:avLst/>
          </a:prstGeom>
          <a:noFill/>
          <a:ln w="38100" cap="flat" cmpd="sng" algn="ctr">
            <a:solidFill>
              <a:srgbClr val="0038A8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8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Verdana" panose="020B0604030504040204" pitchFamily="34" charset="0"/>
              <a:ea typeface="方正隶书简体" pitchFamily="65" charset="-122"/>
            </a:endParaRPr>
          </a:p>
        </p:txBody>
      </p:sp>
      <p:cxnSp>
        <p:nvCxnSpPr>
          <p:cNvPr id="48" name="Connector: Elbow 47">
            <a:extLst>
              <a:ext uri="{FF2B5EF4-FFF2-40B4-BE49-F238E27FC236}">
                <a16:creationId xmlns:a16="http://schemas.microsoft.com/office/drawing/2014/main" id="{5513C695-7CDC-4380-99FE-60706222542F}"/>
              </a:ext>
            </a:extLst>
          </p:cNvPr>
          <p:cNvCxnSpPr>
            <a:cxnSpLocks/>
            <a:stCxn id="25" idx="3"/>
            <a:endCxn id="47" idx="1"/>
          </p:cNvCxnSpPr>
          <p:nvPr/>
        </p:nvCxnSpPr>
        <p:spPr bwMode="auto">
          <a:xfrm>
            <a:off x="5569601" y="5950931"/>
            <a:ext cx="2000651" cy="12700"/>
          </a:xfrm>
          <a:prstGeom prst="bentConnector3">
            <a:avLst>
              <a:gd name="adj1" fmla="val 50000"/>
            </a:avLst>
          </a:prstGeom>
          <a:solidFill>
            <a:schemeClr val="accent1"/>
          </a:solidFill>
          <a:ln w="38100" cap="flat" cmpd="sng" algn="ctr">
            <a:solidFill>
              <a:srgbClr val="0038A8"/>
            </a:solidFill>
            <a:prstDash val="dash"/>
            <a:round/>
            <a:headEnd type="none" w="med" len="med"/>
            <a:tailEnd type="triangle"/>
          </a:ln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CF1BE6A-D20A-45AD-ABDA-22EF9D58F71F}"/>
                  </a:ext>
                </a:extLst>
              </p:cNvPr>
              <p:cNvSpPr/>
              <p:nvPr/>
            </p:nvSpPr>
            <p:spPr>
              <a:xfrm>
                <a:off x="5734504" y="5670271"/>
                <a:ext cx="17828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160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CN" altLang="zh-CN" sz="1600" dirty="0"/>
                  <a:t>伸缩任何常数倍</a:t>
                </a:r>
                <a:endParaRPr lang="en-US" altLang="zh-CN" sz="1600" dirty="0"/>
              </a:p>
              <a:p>
                <a:r>
                  <a:rPr lang="zh-CN" altLang="zh-CN" sz="1600" dirty="0"/>
                  <a:t>不改变投影方向</a:t>
                </a:r>
                <a:endParaRPr lang="zh-CN" altLang="en-US" sz="1600" dirty="0"/>
              </a:p>
            </p:txBody>
          </p:sp>
        </mc:Choice>
        <mc:Fallback xmlns="">
          <p:sp>
            <p:nvSpPr>
              <p:cNvPr id="54" name="Rectangle 53">
                <a:extLst>
                  <a:ext uri="{FF2B5EF4-FFF2-40B4-BE49-F238E27FC236}">
                    <a16:creationId xmlns:a16="http://schemas.microsoft.com/office/drawing/2014/main" id="{CCF1BE6A-D20A-45AD-ABDA-22EF9D58F7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4504" y="5670271"/>
                <a:ext cx="1782860" cy="584775"/>
              </a:xfrm>
              <a:prstGeom prst="rect">
                <a:avLst/>
              </a:prstGeom>
              <a:blipFill>
                <a:blip r:embed="rId10"/>
                <a:stretch>
                  <a:fillRect l="-2055" t="-2083" b="-135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BEA1C9E-315A-4ACE-ACC3-E1FDF417477F}"/>
                  </a:ext>
                </a:extLst>
              </p:cNvPr>
              <p:cNvSpPr/>
              <p:nvPr/>
            </p:nvSpPr>
            <p:spPr>
              <a:xfrm>
                <a:off x="7799182" y="5759855"/>
                <a:ext cx="2241062" cy="3948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𝑺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sub>
                          </m:sSub>
                        </m:e>
                        <m:sup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b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zh-CN" altLang="zh-CN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b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FBEA1C9E-315A-4ACE-ACC3-E1FDF41747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9182" y="5759855"/>
                <a:ext cx="2241062" cy="394852"/>
              </a:xfrm>
              <a:prstGeom prst="rect">
                <a:avLst/>
              </a:prstGeom>
              <a:blipFill>
                <a:blip r:embed="rId11"/>
                <a:stretch>
                  <a:fillRect b="-4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38465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88FDB1B-1B52-4834-B2C0-EB9D1EDF6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2020/10/9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24FFE54-4939-4FD1-8CD1-1B87F96D820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41</a:t>
            </a:fld>
            <a:endParaRPr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F72DBD-7F39-4D60-BBD6-9F84568AD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278" y="1429241"/>
            <a:ext cx="8278780" cy="429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0763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5F2974-A565-48EB-BE06-0BED6BD5DC9C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2020/10/9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43780D-5C61-47C7-84FD-DBDC025933F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1142616" y="239486"/>
            <a:ext cx="927463" cy="6096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第五章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CC787E87-03BA-4D19-8F2A-EDE3E69989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342" y="239486"/>
            <a:ext cx="4262847" cy="6096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例题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2">
                <a:extLst>
                  <a:ext uri="{FF2B5EF4-FFF2-40B4-BE49-F238E27FC236}">
                    <a16:creationId xmlns:a16="http://schemas.microsoft.com/office/drawing/2014/main" id="{FB469327-0B81-47A4-8D88-5100DDF434BB}"/>
                  </a:ext>
                </a:extLst>
              </p:cNvPr>
              <p:cNvSpPr txBox="1"/>
              <p:nvPr/>
            </p:nvSpPr>
            <p:spPr>
              <a:xfrm>
                <a:off x="516476" y="1178574"/>
                <a:ext cx="998430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zh-CN" dirty="0">
                    <a:solidFill>
                      <a:schemeClr val="tx1"/>
                    </a:solidFill>
                  </a:rPr>
                  <a:t>假设某产品是否合格取决于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zh-CN" altLang="zh-CN" dirty="0">
                    <a:solidFill>
                      <a:schemeClr val="tx1"/>
                    </a:solidFill>
                  </a:rPr>
                  <a:t>、</a:t>
                </a:r>
                <a14:m>
                  <m:oMath xmlns:m="http://schemas.openxmlformats.org/officeDocument/2006/math"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zh-CN" altLang="zh-CN" dirty="0">
                    <a:solidFill>
                      <a:schemeClr val="tx1"/>
                    </a:solidFill>
                  </a:rPr>
                  <a:t>这两项质量指标，</a:t>
                </a:r>
                <a:r>
                  <a:rPr lang="zh-CN" altLang="en-US" dirty="0"/>
                  <a:t>下表包含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10</a:t>
                </a:r>
                <a:r>
                  <a:rPr lang="zh-CN" altLang="zh-CN" dirty="0">
                    <a:solidFill>
                      <a:schemeClr val="tx1"/>
                    </a:solidFill>
                  </a:rPr>
                  <a:t>个带标注训练样本，试用线性判别分析方法建立产品质量线性分类器。</a:t>
                </a: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6" name="文本框 2">
                <a:extLst>
                  <a:ext uri="{FF2B5EF4-FFF2-40B4-BE49-F238E27FC236}">
                    <a16:creationId xmlns:a16="http://schemas.microsoft.com/office/drawing/2014/main" id="{FB469327-0B81-47A4-8D88-5100DDF43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6476" y="1178574"/>
                <a:ext cx="9984308" cy="646331"/>
              </a:xfrm>
              <a:prstGeom prst="rect">
                <a:avLst/>
              </a:prstGeom>
              <a:blipFill>
                <a:blip r:embed="rId2"/>
                <a:stretch>
                  <a:fillRect l="-549" t="-4717" b="-150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7" name="表格 6">
                <a:extLst>
                  <a:ext uri="{FF2B5EF4-FFF2-40B4-BE49-F238E27FC236}">
                    <a16:creationId xmlns:a16="http://schemas.microsoft.com/office/drawing/2014/main" id="{6A68ABA7-D356-4001-A48A-343C9919AAA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7156646"/>
                  </p:ext>
                </p:extLst>
              </p:nvPr>
            </p:nvGraphicFramePr>
            <p:xfrm>
              <a:off x="2024110" y="2010202"/>
              <a:ext cx="7005133" cy="1957754"/>
            </p:xfrm>
            <a:graphic>
              <a:graphicData uri="http://schemas.openxmlformats.org/drawingml/2006/table">
                <a:tbl>
                  <a:tblPr firstRow="1" firstCol="1" bandRow="1">
                    <a:tableStyleId>{00A15C55-8517-42AA-B614-E9B94910E393}</a:tableStyleId>
                  </a:tblPr>
                  <a:tblGrid>
                    <a:gridCol w="969663">
                      <a:extLst>
                        <a:ext uri="{9D8B030D-6E8A-4147-A177-3AD203B41FA5}">
                          <a16:colId xmlns:a16="http://schemas.microsoft.com/office/drawing/2014/main" val="1436848863"/>
                        </a:ext>
                      </a:extLst>
                    </a:gridCol>
                    <a:gridCol w="524445">
                      <a:extLst>
                        <a:ext uri="{9D8B030D-6E8A-4147-A177-3AD203B41FA5}">
                          <a16:colId xmlns:a16="http://schemas.microsoft.com/office/drawing/2014/main" val="805428860"/>
                        </a:ext>
                      </a:extLst>
                    </a:gridCol>
                    <a:gridCol w="570806">
                      <a:extLst>
                        <a:ext uri="{9D8B030D-6E8A-4147-A177-3AD203B41FA5}">
                          <a16:colId xmlns:a16="http://schemas.microsoft.com/office/drawing/2014/main" val="3804200477"/>
                        </a:ext>
                      </a:extLst>
                    </a:gridCol>
                    <a:gridCol w="550523">
                      <a:extLst>
                        <a:ext uri="{9D8B030D-6E8A-4147-A177-3AD203B41FA5}">
                          <a16:colId xmlns:a16="http://schemas.microsoft.com/office/drawing/2014/main" val="2733493745"/>
                        </a:ext>
                      </a:extLst>
                    </a:gridCol>
                    <a:gridCol w="683808">
                      <a:extLst>
                        <a:ext uri="{9D8B030D-6E8A-4147-A177-3AD203B41FA5}">
                          <a16:colId xmlns:a16="http://schemas.microsoft.com/office/drawing/2014/main" val="1978136621"/>
                        </a:ext>
                      </a:extLst>
                    </a:gridCol>
                    <a:gridCol w="550523">
                      <a:extLst>
                        <a:ext uri="{9D8B030D-6E8A-4147-A177-3AD203B41FA5}">
                          <a16:colId xmlns:a16="http://schemas.microsoft.com/office/drawing/2014/main" val="1432152073"/>
                        </a:ext>
                      </a:extLst>
                    </a:gridCol>
                    <a:gridCol w="684773">
                      <a:extLst>
                        <a:ext uri="{9D8B030D-6E8A-4147-A177-3AD203B41FA5}">
                          <a16:colId xmlns:a16="http://schemas.microsoft.com/office/drawing/2014/main" val="3396784124"/>
                        </a:ext>
                      </a:extLst>
                    </a:gridCol>
                    <a:gridCol w="550523">
                      <a:extLst>
                        <a:ext uri="{9D8B030D-6E8A-4147-A177-3AD203B41FA5}">
                          <a16:colId xmlns:a16="http://schemas.microsoft.com/office/drawing/2014/main" val="334577480"/>
                        </a:ext>
                      </a:extLst>
                    </a:gridCol>
                    <a:gridCol w="684773">
                      <a:extLst>
                        <a:ext uri="{9D8B030D-6E8A-4147-A177-3AD203B41FA5}">
                          <a16:colId xmlns:a16="http://schemas.microsoft.com/office/drawing/2014/main" val="466147643"/>
                        </a:ext>
                      </a:extLst>
                    </a:gridCol>
                    <a:gridCol w="684773">
                      <a:extLst>
                        <a:ext uri="{9D8B030D-6E8A-4147-A177-3AD203B41FA5}">
                          <a16:colId xmlns:a16="http://schemas.microsoft.com/office/drawing/2014/main" val="2518393483"/>
                        </a:ext>
                      </a:extLst>
                    </a:gridCol>
                    <a:gridCol w="550523">
                      <a:extLst>
                        <a:ext uri="{9D8B030D-6E8A-4147-A177-3AD203B41FA5}">
                          <a16:colId xmlns:a16="http://schemas.microsoft.com/office/drawing/2014/main" val="779925375"/>
                        </a:ext>
                      </a:extLst>
                    </a:gridCol>
                  </a:tblGrid>
                  <a:tr h="49932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effectLst/>
                            </a:rPr>
                            <a:t>编号</a:t>
                          </a:r>
                          <a14:m>
                            <m:oMath xmlns:m="http://schemas.openxmlformats.org/officeDocument/2006/math">
                              <m:r>
                                <a:rPr lang="en-US" sz="1600" kern="0">
                                  <a:effectLst/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oMath>
                          </a14:m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1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2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3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4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>
                              <a:effectLst/>
                            </a:rPr>
                            <a:t>5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>
                              <a:effectLst/>
                            </a:rPr>
                            <a:t>6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>
                              <a:effectLst/>
                            </a:rPr>
                            <a:t>7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>
                              <a:effectLst/>
                            </a:rPr>
                            <a:t>8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9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10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47947852"/>
                      </a:ext>
                    </a:extLst>
                  </a:tr>
                  <a:tr h="48766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effectLst/>
                            </a:rPr>
                            <a:t>指标</a:t>
                          </a:r>
                          <a14:m>
                            <m:oMath xmlns:m="http://schemas.openxmlformats.org/officeDocument/2006/math">
                              <m:r>
                                <a:rPr lang="en-US" sz="1600" kern="0">
                                  <a:effectLst/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oMath>
                          </a14:m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4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2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2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3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4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9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>
                              <a:effectLst/>
                            </a:rPr>
                            <a:t>6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>
                              <a:effectLst/>
                            </a:rPr>
                            <a:t>9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8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>
                              <a:effectLst/>
                            </a:rPr>
                            <a:t>10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53623893"/>
                      </a:ext>
                    </a:extLst>
                  </a:tr>
                  <a:tr h="487666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>
                              <a:effectLst/>
                            </a:rPr>
                            <a:t>指标</a:t>
                          </a:r>
                          <a14:m>
                            <m:oMath xmlns:m="http://schemas.openxmlformats.org/officeDocument/2006/math">
                              <m:r>
                                <a:rPr lang="en-US" sz="1600" kern="0">
                                  <a:effectLst/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oMath>
                          </a14:m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>
                              <a:effectLst/>
                            </a:rPr>
                            <a:t>2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>
                              <a:effectLst/>
                            </a:rPr>
                            <a:t>4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3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6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4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10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8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5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7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>
                              <a:effectLst/>
                            </a:rPr>
                            <a:t>8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91620502"/>
                      </a:ext>
                    </a:extLst>
                  </a:tr>
                  <a:tr h="48309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>
                              <a:effectLst/>
                            </a:rPr>
                            <a:t>是否合格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solidFill>
                                <a:srgbClr val="0070C0"/>
                              </a:solidFill>
                              <a:effectLst/>
                            </a:rPr>
                            <a:t>是</a:t>
                          </a:r>
                          <a:endParaRPr lang="zh-CN" sz="1600" kern="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solidFill>
                                <a:srgbClr val="0070C0"/>
                              </a:solidFill>
                              <a:effectLst/>
                            </a:rPr>
                            <a:t>是</a:t>
                          </a:r>
                          <a:endParaRPr lang="zh-CN" sz="1600" kern="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solidFill>
                                <a:srgbClr val="0070C0"/>
                              </a:solidFill>
                              <a:effectLst/>
                            </a:rPr>
                            <a:t>是</a:t>
                          </a:r>
                          <a:endParaRPr lang="zh-CN" sz="1600" kern="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solidFill>
                                <a:srgbClr val="0070C0"/>
                              </a:solidFill>
                              <a:effectLst/>
                            </a:rPr>
                            <a:t>是</a:t>
                          </a:r>
                          <a:endParaRPr lang="zh-CN" sz="1600" kern="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solidFill>
                                <a:srgbClr val="0070C0"/>
                              </a:solidFill>
                              <a:effectLst/>
                            </a:rPr>
                            <a:t>是</a:t>
                          </a:r>
                          <a:endParaRPr lang="zh-CN" sz="1600" kern="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solidFill>
                                <a:srgbClr val="0070C0"/>
                              </a:solidFill>
                              <a:effectLst/>
                            </a:rPr>
                            <a:t>否</a:t>
                          </a:r>
                          <a:endParaRPr lang="zh-CN" sz="1600" kern="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solidFill>
                                <a:srgbClr val="0070C0"/>
                              </a:solidFill>
                              <a:effectLst/>
                            </a:rPr>
                            <a:t>否</a:t>
                          </a:r>
                          <a:endParaRPr lang="zh-CN" sz="1600" kern="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solidFill>
                                <a:srgbClr val="0070C0"/>
                              </a:solidFill>
                              <a:effectLst/>
                            </a:rPr>
                            <a:t>否</a:t>
                          </a:r>
                          <a:endParaRPr lang="zh-CN" sz="1600" kern="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solidFill>
                                <a:srgbClr val="0070C0"/>
                              </a:solidFill>
                              <a:effectLst/>
                            </a:rPr>
                            <a:t>否</a:t>
                          </a:r>
                          <a:endParaRPr lang="zh-CN" sz="1600" kern="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solidFill>
                                <a:srgbClr val="0070C0"/>
                              </a:solidFill>
                              <a:effectLst/>
                            </a:rPr>
                            <a:t>否</a:t>
                          </a:r>
                          <a:endParaRPr lang="zh-CN" sz="1600" kern="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7017938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7" name="表格 6">
                <a:extLst>
                  <a:ext uri="{FF2B5EF4-FFF2-40B4-BE49-F238E27FC236}">
                    <a16:creationId xmlns:a16="http://schemas.microsoft.com/office/drawing/2014/main" id="{6A68ABA7-D356-4001-A48A-343C9919AAA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07156646"/>
                  </p:ext>
                </p:extLst>
              </p:nvPr>
            </p:nvGraphicFramePr>
            <p:xfrm>
              <a:off x="2024110" y="2010202"/>
              <a:ext cx="7005133" cy="1957754"/>
            </p:xfrm>
            <a:graphic>
              <a:graphicData uri="http://schemas.openxmlformats.org/drawingml/2006/table">
                <a:tbl>
                  <a:tblPr firstRow="1" firstCol="1" bandRow="1">
                    <a:tableStyleId>{00A15C55-8517-42AA-B614-E9B94910E393}</a:tableStyleId>
                  </a:tblPr>
                  <a:tblGrid>
                    <a:gridCol w="969663">
                      <a:extLst>
                        <a:ext uri="{9D8B030D-6E8A-4147-A177-3AD203B41FA5}">
                          <a16:colId xmlns:a16="http://schemas.microsoft.com/office/drawing/2014/main" val="1436848863"/>
                        </a:ext>
                      </a:extLst>
                    </a:gridCol>
                    <a:gridCol w="524445">
                      <a:extLst>
                        <a:ext uri="{9D8B030D-6E8A-4147-A177-3AD203B41FA5}">
                          <a16:colId xmlns:a16="http://schemas.microsoft.com/office/drawing/2014/main" val="805428860"/>
                        </a:ext>
                      </a:extLst>
                    </a:gridCol>
                    <a:gridCol w="570806">
                      <a:extLst>
                        <a:ext uri="{9D8B030D-6E8A-4147-A177-3AD203B41FA5}">
                          <a16:colId xmlns:a16="http://schemas.microsoft.com/office/drawing/2014/main" val="3804200477"/>
                        </a:ext>
                      </a:extLst>
                    </a:gridCol>
                    <a:gridCol w="550523">
                      <a:extLst>
                        <a:ext uri="{9D8B030D-6E8A-4147-A177-3AD203B41FA5}">
                          <a16:colId xmlns:a16="http://schemas.microsoft.com/office/drawing/2014/main" val="2733493745"/>
                        </a:ext>
                      </a:extLst>
                    </a:gridCol>
                    <a:gridCol w="683808">
                      <a:extLst>
                        <a:ext uri="{9D8B030D-6E8A-4147-A177-3AD203B41FA5}">
                          <a16:colId xmlns:a16="http://schemas.microsoft.com/office/drawing/2014/main" val="1978136621"/>
                        </a:ext>
                      </a:extLst>
                    </a:gridCol>
                    <a:gridCol w="550523">
                      <a:extLst>
                        <a:ext uri="{9D8B030D-6E8A-4147-A177-3AD203B41FA5}">
                          <a16:colId xmlns:a16="http://schemas.microsoft.com/office/drawing/2014/main" val="1432152073"/>
                        </a:ext>
                      </a:extLst>
                    </a:gridCol>
                    <a:gridCol w="684773">
                      <a:extLst>
                        <a:ext uri="{9D8B030D-6E8A-4147-A177-3AD203B41FA5}">
                          <a16:colId xmlns:a16="http://schemas.microsoft.com/office/drawing/2014/main" val="3396784124"/>
                        </a:ext>
                      </a:extLst>
                    </a:gridCol>
                    <a:gridCol w="550523">
                      <a:extLst>
                        <a:ext uri="{9D8B030D-6E8A-4147-A177-3AD203B41FA5}">
                          <a16:colId xmlns:a16="http://schemas.microsoft.com/office/drawing/2014/main" val="334577480"/>
                        </a:ext>
                      </a:extLst>
                    </a:gridCol>
                    <a:gridCol w="684773">
                      <a:extLst>
                        <a:ext uri="{9D8B030D-6E8A-4147-A177-3AD203B41FA5}">
                          <a16:colId xmlns:a16="http://schemas.microsoft.com/office/drawing/2014/main" val="466147643"/>
                        </a:ext>
                      </a:extLst>
                    </a:gridCol>
                    <a:gridCol w="684773">
                      <a:extLst>
                        <a:ext uri="{9D8B030D-6E8A-4147-A177-3AD203B41FA5}">
                          <a16:colId xmlns:a16="http://schemas.microsoft.com/office/drawing/2014/main" val="2518393483"/>
                        </a:ext>
                      </a:extLst>
                    </a:gridCol>
                    <a:gridCol w="550523">
                      <a:extLst>
                        <a:ext uri="{9D8B030D-6E8A-4147-A177-3AD203B41FA5}">
                          <a16:colId xmlns:a16="http://schemas.microsoft.com/office/drawing/2014/main" val="779925375"/>
                        </a:ext>
                      </a:extLst>
                    </a:gridCol>
                  </a:tblGrid>
                  <a:tr h="49932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258" t="-1220" r="-625786" b="-29512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1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2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3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4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>
                              <a:effectLst/>
                            </a:rPr>
                            <a:t>5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>
                              <a:effectLst/>
                            </a:rPr>
                            <a:t>6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>
                              <a:effectLst/>
                            </a:rPr>
                            <a:t>7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>
                              <a:effectLst/>
                            </a:rPr>
                            <a:t>8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9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10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347947852"/>
                      </a:ext>
                    </a:extLst>
                  </a:tr>
                  <a:tr h="48766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258" t="-103750" r="-625786" b="-20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4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2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2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3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4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9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>
                              <a:effectLst/>
                            </a:rPr>
                            <a:t>6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>
                              <a:effectLst/>
                            </a:rPr>
                            <a:t>9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8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>
                              <a:effectLst/>
                            </a:rPr>
                            <a:t>10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453623893"/>
                      </a:ext>
                    </a:extLst>
                  </a:tr>
                  <a:tr h="48766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258" t="-201235" r="-625786" b="-1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>
                              <a:effectLst/>
                            </a:rPr>
                            <a:t>2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>
                              <a:effectLst/>
                            </a:rPr>
                            <a:t>4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3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6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4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10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8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5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 dirty="0">
                              <a:effectLst/>
                            </a:rPr>
                            <a:t>7</a:t>
                          </a:r>
                          <a:endParaRPr lang="zh-CN" sz="1600" kern="100" dirty="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600" kern="0">
                              <a:effectLst/>
                            </a:rPr>
                            <a:t>8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091620502"/>
                      </a:ext>
                    </a:extLst>
                  </a:tr>
                  <a:tr h="48309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>
                              <a:effectLst/>
                            </a:rPr>
                            <a:t>是否合格</a:t>
                          </a:r>
                          <a:endParaRPr lang="zh-CN" sz="1600" kern="100"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solidFill>
                                <a:srgbClr val="0070C0"/>
                              </a:solidFill>
                              <a:effectLst/>
                            </a:rPr>
                            <a:t>是</a:t>
                          </a:r>
                          <a:endParaRPr lang="zh-CN" sz="1600" kern="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solidFill>
                                <a:srgbClr val="0070C0"/>
                              </a:solidFill>
                              <a:effectLst/>
                            </a:rPr>
                            <a:t>是</a:t>
                          </a:r>
                          <a:endParaRPr lang="zh-CN" sz="1600" kern="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solidFill>
                                <a:srgbClr val="0070C0"/>
                              </a:solidFill>
                              <a:effectLst/>
                            </a:rPr>
                            <a:t>是</a:t>
                          </a:r>
                          <a:endParaRPr lang="zh-CN" sz="1600" kern="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solidFill>
                                <a:srgbClr val="0070C0"/>
                              </a:solidFill>
                              <a:effectLst/>
                            </a:rPr>
                            <a:t>是</a:t>
                          </a:r>
                          <a:endParaRPr lang="zh-CN" sz="1600" kern="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solidFill>
                                <a:srgbClr val="0070C0"/>
                              </a:solidFill>
                              <a:effectLst/>
                            </a:rPr>
                            <a:t>是</a:t>
                          </a:r>
                          <a:endParaRPr lang="zh-CN" sz="1600" kern="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solidFill>
                                <a:srgbClr val="0070C0"/>
                              </a:solidFill>
                              <a:effectLst/>
                            </a:rPr>
                            <a:t>否</a:t>
                          </a:r>
                          <a:endParaRPr lang="zh-CN" sz="1600" kern="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solidFill>
                                <a:srgbClr val="0070C0"/>
                              </a:solidFill>
                              <a:effectLst/>
                            </a:rPr>
                            <a:t>否</a:t>
                          </a:r>
                          <a:endParaRPr lang="zh-CN" sz="1600" kern="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solidFill>
                                <a:srgbClr val="0070C0"/>
                              </a:solidFill>
                              <a:effectLst/>
                            </a:rPr>
                            <a:t>否</a:t>
                          </a:r>
                          <a:endParaRPr lang="zh-CN" sz="1600" kern="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solidFill>
                                <a:srgbClr val="0070C0"/>
                              </a:solidFill>
                              <a:effectLst/>
                            </a:rPr>
                            <a:t>否</a:t>
                          </a:r>
                          <a:endParaRPr lang="zh-CN" sz="1600" kern="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ts val="18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zh-CN" sz="1600" kern="0" dirty="0">
                              <a:solidFill>
                                <a:srgbClr val="0070C0"/>
                              </a:solidFill>
                              <a:effectLst/>
                            </a:rPr>
                            <a:t>否</a:t>
                          </a:r>
                          <a:endParaRPr lang="zh-CN" sz="1600" kern="100" dirty="0">
                            <a:solidFill>
                              <a:srgbClr val="0070C0"/>
                            </a:solidFill>
                            <a:effectLst/>
                            <a:latin typeface="Calibri" panose="020F0502020204030204" pitchFamily="34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 anchor="ctr"/>
                    </a:tc>
                    <a:extLst>
                      <a:ext uri="{0D108BD9-81ED-4DB2-BD59-A6C34878D82A}">
                        <a16:rowId xmlns:a16="http://schemas.microsoft.com/office/drawing/2014/main" val="267017938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2">
                <a:extLst>
                  <a:ext uri="{FF2B5EF4-FFF2-40B4-BE49-F238E27FC236}">
                    <a16:creationId xmlns:a16="http://schemas.microsoft.com/office/drawing/2014/main" id="{9358BF71-3AC5-41E8-BD13-B5D678D6A59A}"/>
                  </a:ext>
                </a:extLst>
              </p:cNvPr>
              <p:cNvSpPr txBox="1"/>
              <p:nvPr/>
            </p:nvSpPr>
            <p:spPr>
              <a:xfrm>
                <a:off x="154003" y="4111049"/>
                <a:ext cx="12324040" cy="25974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zh-CN" dirty="0">
                    <a:solidFill>
                      <a:schemeClr val="tx1"/>
                    </a:solidFill>
                  </a:rPr>
                  <a:t>【解】 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按合格与否分为</a:t>
                </a:r>
                <a:r>
                  <a:rPr lang="zh-CN" altLang="zh-CN" dirty="0">
                    <a:solidFill>
                      <a:schemeClr val="tx1"/>
                    </a:solidFill>
                  </a:rPr>
                  <a:t>两类，即合格类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</m:e>
                    </m:d>
                    <m:r>
                      <a:rPr lang="en-US" altLang="zh-CN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{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4,2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2,4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2,3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3,6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4,4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r>
                  <a:rPr lang="zh-CN" altLang="zh-CN" dirty="0">
                    <a:solidFill>
                      <a:schemeClr val="tx1"/>
                    </a:solidFill>
                  </a:rPr>
                  <a:t>不合格类：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9,10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6,8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9,5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8,7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zh-CN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10,8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r>
                  <a:rPr lang="zh-CN" altLang="en-US" dirty="0">
                    <a:solidFill>
                      <a:schemeClr val="tx1"/>
                    </a:solidFill>
                  </a:rPr>
                  <a:t>计算</a:t>
                </a:r>
                <a:r>
                  <a:rPr lang="zh-CN" altLang="zh-CN" dirty="0">
                    <a:solidFill>
                      <a:schemeClr val="tx1"/>
                    </a:solidFill>
                  </a:rPr>
                  <a:t>两类样本的</a:t>
                </a:r>
                <a:r>
                  <a:rPr lang="zh-CN" altLang="zh-CN" dirty="0">
                    <a:solidFill>
                      <a:srgbClr val="C00000"/>
                    </a:solidFill>
                  </a:rPr>
                  <a:t>均值</a:t>
                </a:r>
                <a:r>
                  <a:rPr lang="en-US" altLang="zh-CN" dirty="0">
                    <a:solidFill>
                      <a:srgbClr val="C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d>
                          <m:d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3, 3.8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zh-CN" dirty="0">
                    <a:solidFill>
                      <a:schemeClr val="tx1"/>
                    </a:solidFill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8.4, 7.6</m:t>
                            </m:r>
                          </m:e>
                        </m:d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；</m:t>
                    </m:r>
                  </m:oMath>
                </a14:m>
                <a:r>
                  <a:rPr lang="zh-CN" altLang="en-US" dirty="0">
                    <a:solidFill>
                      <a:schemeClr val="accent6"/>
                    </a:solidFill>
                  </a:rPr>
                  <a:t>协方差矩阵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pHide m:val="on"/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/>
                          </m:rP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𝜖</m:t>
                        </m:r>
                        <m:sSub>
                          <m:sSub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  <m:sup/>
                      <m:e>
                        <m:d>
                          <m:d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nary>
                    <m:sSup>
                      <m:sSupPr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zh-CN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zh-CN" altLang="en-US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−0.25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−0.25</m:t>
                              </m:r>
                            </m:e>
                            <m:e>
                              <m:r>
                                <a:rPr lang="en-US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2.2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endParaRPr lang="en-US" altLang="zh-CN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2.3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−0.05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−0.05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3.3</m:t>
                              </m:r>
                            </m:e>
                          </m:mr>
                        </m:m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zh-CN" altLang="zh-CN" dirty="0"/>
                  <a:t>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zh-CN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zh-CN" dirty="0"/>
                  <a:t>进一步算出</a:t>
                </a:r>
                <a:r>
                  <a:rPr lang="zh-CN" altLang="zh-CN" dirty="0">
                    <a:solidFill>
                      <a:srgbClr val="FF0000"/>
                    </a:solidFill>
                  </a:rPr>
                  <a:t>类内</a:t>
                </a:r>
                <a:r>
                  <a:rPr lang="zh-CN" altLang="zh-CN" dirty="0">
                    <a:solidFill>
                      <a:schemeClr val="accent6"/>
                    </a:solidFill>
                  </a:rPr>
                  <a:t>散度矩阵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𝒘</m:t>
                        </m:r>
                      </m:sub>
                    </m:sSub>
                  </m:oMath>
                </a14:m>
                <a:r>
                  <a:rPr lang="zh-CN" altLang="zh-CN" dirty="0"/>
                  <a:t>：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𝒘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𝑺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3.3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−0.3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−0.3</m:t>
                                </m:r>
                              </m:e>
                              <m:e>
                                <m:r>
                                  <a:rPr lang="en-US" altLang="zh-CN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5.5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dirty="0">
                  <a:solidFill>
                    <a:schemeClr val="tx1"/>
                  </a:solidFill>
                </a:endParaRPr>
              </a:p>
              <a:p>
                <a:endParaRPr lang="zh-CN" altLang="zh-CN" dirty="0">
                  <a:solidFill>
                    <a:schemeClr val="tx1"/>
                  </a:solidFill>
                </a:endParaRPr>
              </a:p>
              <a:p>
                <a:pPr algn="l"/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9" name="文本框 2">
                <a:extLst>
                  <a:ext uri="{FF2B5EF4-FFF2-40B4-BE49-F238E27FC236}">
                    <a16:creationId xmlns:a16="http://schemas.microsoft.com/office/drawing/2014/main" id="{9358BF71-3AC5-41E8-BD13-B5D678D6A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03" y="4111049"/>
                <a:ext cx="12324040" cy="2597442"/>
              </a:xfrm>
              <a:prstGeom prst="rect">
                <a:avLst/>
              </a:prstGeom>
              <a:blipFill>
                <a:blip r:embed="rId4"/>
                <a:stretch>
                  <a:fillRect l="-396" t="-1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126515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7EA450-B5B8-400D-866F-46A7F901B95D}"/>
                  </a:ext>
                </a:extLst>
              </p:cNvPr>
              <p:cNvSpPr txBox="1"/>
              <p:nvPr/>
            </p:nvSpPr>
            <p:spPr>
              <a:xfrm>
                <a:off x="666847" y="3834216"/>
                <a:ext cx="10858306" cy="1063304"/>
              </a:xfrm>
              <a:prstGeom prst="rect">
                <a:avLst/>
              </a:prstGeom>
              <a:noFill/>
              <a:ln w="28575">
                <a:solidFill>
                  <a:srgbClr val="0038A8"/>
                </a:solidFill>
              </a:ln>
            </p:spPr>
            <p:txBody>
              <a:bodyPr vert="horz" wrap="square" lIns="0" tIns="0" rIns="0" bIns="0" rtlCol="0" anchor="ctr">
                <a:spAutoFit/>
              </a:bodyPr>
              <a:lstStyle/>
              <a:p>
                <a:pPr marL="285750" lvl="0" indent="-285750">
                  <a:lnSpc>
                    <a:spcPct val="130000"/>
                  </a:lnSpc>
                  <a:buFont typeface="Wingdings" panose="05000000000000000000" pitchFamily="2" charset="2"/>
                  <a:buChar char="u"/>
                  <a:tabLst>
                    <a:tab pos="3073400" algn="l"/>
                  </a:tabLst>
                  <a:defRPr/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微软雅黑"/>
                  </a:rPr>
                  <a:t>实践中通常是对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zh-CN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zh-CN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微软雅黑"/>
                  </a:rPr>
                  <a:t>进行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微软雅黑"/>
                  </a:rPr>
                  <a:t>奇异值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微软雅黑"/>
                  </a:rPr>
                  <a:t>分解，即计算满足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p>
                              <m:sSupPr>
                                <m:ctrlPr>
                                  <a:rPr lang="zh-CN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sSub>
                                  <m:sSubPr>
                                    <m:ctrlPr>
                                      <a:rPr lang="zh-CN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sub>
                                </m:sSub>
                              </m:e>
                              <m:sup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sup>
                            </m:sSup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sub>
                        </m:s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  <m:r>
                          <a:rPr lang="en-US" altLang="zh-CN" sz="20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</m:d>
                    <m:r>
                      <a:rPr lang="en-US" altLang="zh-CN" sz="20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=0</m:t>
                    </m:r>
                    <m:r>
                      <a:rPr lang="zh-CN" altLang="en-US" sz="2000" i="1">
                        <a:latin typeface="Cambria Math" panose="02040503050406030204" pitchFamily="18" charset="0"/>
                      </a:rPr>
                      <m:t>的</m:t>
                    </m:r>
                    <m:r>
                      <a:rPr lang="zh-CN" altLang="en-US" sz="2000" i="1" smtClean="0">
                        <a:latin typeface="Cambria Math" panose="02040503050406030204" pitchFamily="18" charset="0"/>
                      </a:rPr>
                      <m:t>特征值</m:t>
                    </m:r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𝝀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微软雅黑"/>
                  </a:rPr>
                  <a:t>，进而</a:t>
                </a:r>
                <a:r>
                  <a:rPr lang="zh-CN" altLang="en-US" sz="2000" dirty="0">
                    <a:latin typeface="微软雅黑"/>
                  </a:rPr>
                  <a:t>根据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zh-CN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zh-CN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sub>
                            </m:sSub>
                          </m:e>
                          <m:sup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p>
                        </m:s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𝑺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𝝀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微软雅黑"/>
                  </a:rPr>
                  <a:t>计算相应</a:t>
                </a:r>
                <a:r>
                  <a:rPr lang="zh-CN" altLang="en-US" sz="2000" dirty="0">
                    <a:latin typeface="微软雅黑"/>
                  </a:rPr>
                  <a:t>特征向量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CN" altLang="en-US" sz="2000" dirty="0">
                    <a:solidFill>
                      <a:schemeClr val="tx1"/>
                    </a:solidFill>
                    <a:latin typeface="微软雅黑"/>
                  </a:rPr>
                  <a:t>。</a:t>
                </a:r>
              </a:p>
              <a:p>
                <a:pPr marL="285750" marR="0" lvl="0" indent="-285750" defTabSz="914400" eaLnBrk="1" fontAlgn="auto" latinLnBrk="0" hangingPunct="1">
                  <a:lnSpc>
                    <a:spcPts val="1000"/>
                  </a:lnSpc>
                  <a:buClrTx/>
                  <a:buSzTx/>
                  <a:buFont typeface="Wingdings" panose="05000000000000000000" pitchFamily="2" charset="2"/>
                  <a:buChar char="u"/>
                  <a:tabLst>
                    <a:tab pos="3073400" algn="l"/>
                  </a:tabLst>
                  <a:defRPr/>
                </a:pPr>
                <a:endParaRPr lang="zh-CN" altLang="en-US" sz="2000" dirty="0">
                  <a:solidFill>
                    <a:srgbClr val="000000"/>
                  </a:solidFill>
                  <a:latin typeface="微软雅黑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D67EA450-B5B8-400D-866F-46A7F901B9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6847" y="3834216"/>
                <a:ext cx="10858306" cy="1063304"/>
              </a:xfrm>
              <a:prstGeom prst="rect">
                <a:avLst/>
              </a:prstGeom>
              <a:blipFill>
                <a:blip r:embed="rId3"/>
                <a:stretch>
                  <a:fillRect l="-1231"/>
                </a:stretch>
              </a:blipFill>
              <a:ln w="28575">
                <a:solidFill>
                  <a:srgbClr val="0038A8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5F2974-A565-48EB-BE06-0BED6BD5DC9C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2020/10/9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A43780D-5C61-47C7-84FD-DBDC025933FC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11142616" y="239486"/>
            <a:ext cx="927463" cy="6096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b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rbel"/>
                <a:ea typeface="华文楷体" panose="02010600040101010101" pitchFamily="2" charset="-122"/>
                <a:cs typeface="+mn-cs"/>
              </a:rPr>
              <a:t>第五章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CC787E87-03BA-4D19-8F2A-EDE3E69989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8342" y="239486"/>
            <a:ext cx="4262847" cy="609600"/>
          </a:xfrm>
          <a:prstGeom prst="rect">
            <a:avLst/>
          </a:prstGeom>
          <a:noFill/>
          <a:ln w="9525">
            <a:noFill/>
            <a:miter lim="800000"/>
          </a:ln>
          <a:effectLst>
            <a:outerShdw dist="35921" dir="2700000" algn="ctr" rotWithShape="0">
              <a:schemeClr val="bg2"/>
            </a:outerShdw>
          </a:effectLst>
        </p:spPr>
        <p:txBody>
          <a:bodyPr anchor="b"/>
          <a:lstStyle/>
          <a:p>
            <a:pPr>
              <a:defRPr/>
            </a:pPr>
            <a:r>
              <a:rPr lang="zh-CN" altLang="en-US" sz="28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例题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2">
                <a:extLst>
                  <a:ext uri="{FF2B5EF4-FFF2-40B4-BE49-F238E27FC236}">
                    <a16:creationId xmlns:a16="http://schemas.microsoft.com/office/drawing/2014/main" id="{A02E4191-1FA4-4F6A-946E-0A5CCA9989CF}"/>
                  </a:ext>
                </a:extLst>
              </p:cNvPr>
              <p:cNvSpPr txBox="1"/>
              <p:nvPr/>
            </p:nvSpPr>
            <p:spPr>
              <a:xfrm>
                <a:off x="804828" y="1120041"/>
                <a:ext cx="10337788" cy="21217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zh-CN" sz="2000" dirty="0">
                    <a:solidFill>
                      <a:schemeClr val="tx1"/>
                    </a:solidFill>
                  </a:rPr>
                  <a:t>最后，根据公式</a:t>
                </a:r>
                <a14:m>
                  <m:oMath xmlns:m="http://schemas.openxmlformats.org/officeDocument/2006/math">
                    <m:r>
                      <a:rPr lang="en-US" altLang="zh-CN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zh-CN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sz="20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sub>
                        </m:sSub>
                      </m:e>
                      <m:sup>
                        <m:r>
                          <a:rPr lang="en-US" altLang="zh-CN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0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  <m:d>
                      <m:dPr>
                        <m:ctrlPr>
                          <a:rPr lang="zh-CN" altLang="zh-CN" sz="20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20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CN" sz="2000" b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zh-CN" altLang="zh-CN" sz="2000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20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altLang="zh-CN" sz="2000" b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zh-CN" sz="2000" dirty="0">
                    <a:solidFill>
                      <a:schemeClr val="tx1"/>
                    </a:solidFill>
                  </a:rPr>
                  <a:t>算出参数向量</a:t>
                </a:r>
                <a14:m>
                  <m:oMath xmlns:m="http://schemas.openxmlformats.org/officeDocument/2006/math">
                    <m:r>
                      <a:rPr lang="en-US" altLang="zh-CN" sz="20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CN" altLang="zh-CN" sz="2000" dirty="0">
                    <a:solidFill>
                      <a:schemeClr val="tx1"/>
                    </a:solidFill>
                  </a:rPr>
                  <a:t>：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zh-CN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zh-CN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3.3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−0.3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−0.3</m:t>
                                    </m:r>
                                  </m:e>
                                  <m:e>
                                    <m:r>
                                      <a:rPr lang="en-US" altLang="zh-CN" i="1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5.5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p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zh-CN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zh-CN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3.8</m:t>
                                  </m:r>
                                </m:e>
                              </m:eqArr>
                            </m:e>
                          </m:d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zh-CN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zh-CN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8.4</m:t>
                                  </m:r>
                                </m:e>
                                <m:e>
                                  <m:r>
                                    <a:rPr lang="en-US" altLang="zh-CN" i="1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7.6</m:t>
                                  </m:r>
                                </m:e>
                              </m:eqArr>
                            </m:e>
                          </m:d>
                        </m:e>
                      </m:d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0.9088</m:t>
                              </m:r>
                            </m:e>
                            <m:e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0.4173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zh-CN" i="1" dirty="0">
                  <a:solidFill>
                    <a:srgbClr val="C00000"/>
                  </a:solidFill>
                  <a:latin typeface="Cambria Math" panose="02040503050406030204" pitchFamily="18" charset="0"/>
                </a:endParaRPr>
              </a:p>
              <a:p>
                <a:r>
                  <a:rPr lang="zh-CN" altLang="zh-CN" sz="2000" dirty="0">
                    <a:solidFill>
                      <a:schemeClr val="tx1"/>
                    </a:solidFill>
                  </a:rPr>
                  <a:t>得到最佳投影直线：</a:t>
                </a:r>
                <a:endParaRPr lang="en-US" altLang="zh-CN" sz="200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d>
                      <m:r>
                        <a:rPr lang="en-US" altLang="zh-CN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=0.9088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0.4173</m:t>
                      </m:r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n-US" altLang="zh-CN" dirty="0">
                  <a:solidFill>
                    <a:srgbClr val="C00000"/>
                  </a:solidFill>
                </a:endParaRPr>
              </a:p>
              <a:p>
                <a:endParaRPr lang="en-US" altLang="zh-CN" dirty="0"/>
              </a:p>
              <a:p>
                <a:r>
                  <a:rPr lang="zh-CN" altLang="zh-CN" sz="2000" dirty="0">
                    <a:solidFill>
                      <a:schemeClr val="tx1"/>
                    </a:solidFill>
                  </a:rPr>
                  <a:t>已知该产品的质量指标</a:t>
                </a:r>
                <a14:m>
                  <m:oMath xmlns:m="http://schemas.openxmlformats.org/officeDocument/2006/math">
                    <m:r>
                      <a:rPr lang="en-US" altLang="zh-CN" sz="20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000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zh-CN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0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  <m:sup>
                        <m:r>
                          <a:rPr lang="en-US" altLang="zh-CN" sz="20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en-US" sz="2000" dirty="0"/>
                  <a:t>，</a:t>
                </a:r>
                <a:r>
                  <a:rPr lang="zh-CN" altLang="zh-CN" sz="2000" dirty="0">
                    <a:solidFill>
                      <a:schemeClr val="tx1"/>
                    </a:solidFill>
                  </a:rPr>
                  <a:t>则可将其投影到该直线上实现质量分类</a:t>
                </a:r>
                <a:r>
                  <a:rPr lang="zh-CN" altLang="en-US" sz="2000" dirty="0">
                    <a:solidFill>
                      <a:schemeClr val="tx1"/>
                    </a:solidFill>
                  </a:rPr>
                  <a:t>。</a:t>
                </a:r>
              </a:p>
            </p:txBody>
          </p:sp>
        </mc:Choice>
        <mc:Fallback>
          <p:sp>
            <p:nvSpPr>
              <p:cNvPr id="9" name="文本框 2">
                <a:extLst>
                  <a:ext uri="{FF2B5EF4-FFF2-40B4-BE49-F238E27FC236}">
                    <a16:creationId xmlns:a16="http://schemas.microsoft.com/office/drawing/2014/main" id="{A02E4191-1FA4-4F6A-946E-0A5CCA9989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828" y="1120041"/>
                <a:ext cx="10337788" cy="2121799"/>
              </a:xfrm>
              <a:prstGeom prst="rect">
                <a:avLst/>
              </a:prstGeom>
              <a:blipFill>
                <a:blip r:embed="rId4"/>
                <a:stretch>
                  <a:fillRect l="-590" t="-287" b="-45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19810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0B2FC96-27AF-4806-B5F4-290A313AA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2020/10/9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7C0FFCF-0222-4A25-8529-2D19CF89063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44</a:t>
            </a:fld>
            <a:endParaRPr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D43238-DD6E-4419-B035-C210AE13B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757" y="1017946"/>
            <a:ext cx="8535597" cy="440958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A555E2F3-029E-4BA4-8D6F-CBA141EFDB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8986" y="5988208"/>
            <a:ext cx="9390865" cy="403926"/>
          </a:xfrm>
          <a:prstGeom prst="rect">
            <a:avLst/>
          </a:prstGeom>
          <a:solidFill>
            <a:srgbClr val="F8F8F8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5870" rIns="0" bIns="7935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7020"/>
                </a:solidFill>
                <a:effectLst/>
                <a:latin typeface="Arial Unicode MS" panose="020B0604020202020204" pitchFamily="34" charset="-122"/>
                <a:ea typeface="Monaco"/>
              </a:rPr>
              <a:t>from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 Unicode MS" panose="020B0604020202020204" pitchFamily="34" charset="-122"/>
                <a:ea typeface="Monaco"/>
              </a:rPr>
              <a:t> 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E84B5"/>
                </a:solidFill>
                <a:effectLst/>
                <a:latin typeface="Arial Unicode MS" panose="020B0604020202020204" pitchFamily="34" charset="-122"/>
                <a:ea typeface="Monaco"/>
              </a:rPr>
              <a:t>sklearn.discriminant_analysis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 Unicode MS" panose="020B0604020202020204" pitchFamily="34" charset="-122"/>
                <a:ea typeface="Monaco"/>
              </a:rPr>
              <a:t> 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007020"/>
                </a:solidFill>
                <a:effectLst/>
                <a:latin typeface="Arial Unicode MS" panose="020B0604020202020204" pitchFamily="34" charset="-122"/>
                <a:ea typeface="Monaco"/>
              </a:rPr>
              <a:t>import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222222"/>
                </a:solidFill>
                <a:effectLst/>
                <a:latin typeface="Arial Unicode MS" panose="020B0604020202020204" pitchFamily="34" charset="-122"/>
                <a:ea typeface="Monaco"/>
              </a:rPr>
              <a:t> 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3" tooltip="View documentation for sklearn.discriminant_analysis.LinearDiscriminantAnalysis"/>
              </a:rPr>
              <a:t>LinearDiscriminantAnalysis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zh-CN" altLang="zh-CN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A05DE8E-CE21-4971-A046-BD678A6FFAB4}"/>
              </a:ext>
            </a:extLst>
          </p:cNvPr>
          <p:cNvSpPr txBox="1"/>
          <p:nvPr/>
        </p:nvSpPr>
        <p:spPr>
          <a:xfrm>
            <a:off x="769176" y="5598641"/>
            <a:ext cx="942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使用：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700409D-1314-4CF2-ADBB-391FCE0BFC32}"/>
              </a:ext>
            </a:extLst>
          </p:cNvPr>
          <p:cNvSpPr/>
          <p:nvPr/>
        </p:nvSpPr>
        <p:spPr>
          <a:xfrm>
            <a:off x="630768" y="356000"/>
            <a:ext cx="384074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8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S</a:t>
            </a:r>
            <a:r>
              <a:rPr lang="zh-CN" altLang="zh-CN" sz="28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klearn</a:t>
            </a:r>
            <a:r>
              <a:rPr lang="zh-CN" altLang="en-US" sz="2800" b="1" dirty="0">
                <a:solidFill>
                  <a:srgbClr val="0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rPr>
              <a:t>库函数</a:t>
            </a:r>
          </a:p>
        </p:txBody>
      </p:sp>
    </p:spTree>
    <p:extLst>
      <p:ext uri="{BB962C8B-B14F-4D97-AF65-F5344CB8AC3E}">
        <p14:creationId xmlns:p14="http://schemas.microsoft.com/office/powerpoint/2010/main" val="10492923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2020/10/9</a:t>
            </a:fld>
            <a:endParaRPr lang="en-US" altLang="zh-CN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45</a:t>
            </a:fld>
            <a:endParaRPr lang="en-US" altLang="zh-CN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3949519" y="3033479"/>
            <a:ext cx="4549775" cy="71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69900" indent="-469900" eaLnBrk="0" hangingPunct="0"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1pPr>
            <a:lvl2pPr marL="742950" indent="-285750" eaLnBrk="0" hangingPunct="0"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2pPr>
            <a:lvl3pPr marL="1143000" indent="-228600" eaLnBrk="0" hangingPunct="0"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3pPr>
            <a:lvl4pPr marL="1600200" indent="-228600" eaLnBrk="0" hangingPunct="0"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4pPr>
            <a:lvl5pPr marL="2057400" indent="-228600" eaLnBrk="0" hangingPunct="0"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4800" b="1">
                <a:solidFill>
                  <a:schemeClr val="tx2"/>
                </a:solidFill>
                <a:latin typeface="Verdana" panose="020B0604030504040204" pitchFamily="34" charset="0"/>
                <a:ea typeface="方正隶书简体" pitchFamily="65" charset="-122"/>
              </a:defRPr>
            </a:lvl9pPr>
          </a:lstStyle>
          <a:p>
            <a:pPr algn="ctr" eaLnBrk="1" hangingPunct="1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Font typeface="Wingdings" panose="05000000000000000000" pitchFamily="2" charset="2"/>
              <a:buNone/>
            </a:pPr>
            <a:r>
              <a:rPr lang="zh-CN" altLang="en-US" sz="4000" dirty="0">
                <a:solidFill>
                  <a:schemeClr val="tx1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本章结束</a:t>
            </a:r>
            <a:endParaRPr lang="en-US" altLang="zh-CN" sz="2800" dirty="0">
              <a:solidFill>
                <a:schemeClr val="tx1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2020/10/9</a:t>
            </a:fld>
            <a:endParaRPr lang="en-US" altLang="zh-CN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5</a:t>
            </a:fld>
            <a:endParaRPr lang="en-US" altLang="zh-CN" dirty="0"/>
          </a:p>
        </p:txBody>
      </p:sp>
      <p:sp>
        <p:nvSpPr>
          <p:cNvPr id="12" name="标题 8"/>
          <p:cNvSpPr>
            <a:spLocks noGrp="1"/>
          </p:cNvSpPr>
          <p:nvPr/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线性模型</a:t>
            </a:r>
          </a:p>
        </p:txBody>
      </p:sp>
      <p:pic>
        <p:nvPicPr>
          <p:cNvPr id="8" name="图片 7" descr="ws_9BFF.tmp">
            <a:extLst>
              <a:ext uri="{FF2B5EF4-FFF2-40B4-BE49-F238E27FC236}">
                <a16:creationId xmlns:a16="http://schemas.microsoft.com/office/drawing/2014/main" id="{9641C708-ED30-45F4-89AB-6FB56565E71D}"/>
              </a:ext>
            </a:extLst>
          </p:cNvPr>
          <p:cNvPicPr>
            <a:picLocks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07515" y="3720169"/>
            <a:ext cx="2641601" cy="2149382"/>
          </a:xfrm>
          <a:prstGeom prst="rect">
            <a:avLst/>
          </a:prstGeom>
        </p:spPr>
      </p:pic>
      <p:sp>
        <p:nvSpPr>
          <p:cNvPr id="9" name="TextBox 29">
            <a:extLst>
              <a:ext uri="{FF2B5EF4-FFF2-40B4-BE49-F238E27FC236}">
                <a16:creationId xmlns:a16="http://schemas.microsoft.com/office/drawing/2014/main" id="{9F1D62C8-F353-4427-A125-48A715C41E3E}"/>
              </a:ext>
            </a:extLst>
          </p:cNvPr>
          <p:cNvSpPr txBox="1"/>
          <p:nvPr/>
        </p:nvSpPr>
        <p:spPr>
          <a:xfrm>
            <a:off x="7287398" y="6098524"/>
            <a:ext cx="951016" cy="22570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 dirty="0">
                <a:solidFill>
                  <a:srgbClr val="000000"/>
                </a:solidFill>
                <a:latin typeface="微软雅黑"/>
              </a:rPr>
              <a:t>线性分类</a:t>
            </a:r>
          </a:p>
        </p:txBody>
      </p:sp>
      <p:pic>
        <p:nvPicPr>
          <p:cNvPr id="13" name="图片 12" descr="ws_9C00.tmp">
            <a:extLst>
              <a:ext uri="{FF2B5EF4-FFF2-40B4-BE49-F238E27FC236}">
                <a16:creationId xmlns:a16="http://schemas.microsoft.com/office/drawing/2014/main" id="{28CF5AC0-E0FD-4896-8E2A-B235576635FB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16417" y="3744149"/>
            <a:ext cx="2639384" cy="2149382"/>
          </a:xfrm>
          <a:prstGeom prst="rect">
            <a:avLst/>
          </a:prstGeom>
        </p:spPr>
      </p:pic>
      <p:sp>
        <p:nvSpPr>
          <p:cNvPr id="14" name="TextBox 29">
            <a:extLst>
              <a:ext uri="{FF2B5EF4-FFF2-40B4-BE49-F238E27FC236}">
                <a16:creationId xmlns:a16="http://schemas.microsoft.com/office/drawing/2014/main" id="{866D7594-8936-4E34-BB91-91123AF7330E}"/>
              </a:ext>
            </a:extLst>
          </p:cNvPr>
          <p:cNvSpPr txBox="1"/>
          <p:nvPr/>
        </p:nvSpPr>
        <p:spPr>
          <a:xfrm>
            <a:off x="3087058" y="6162594"/>
            <a:ext cx="951016" cy="22570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 dirty="0">
                <a:solidFill>
                  <a:srgbClr val="000000"/>
                </a:solidFill>
                <a:latin typeface="微软雅黑"/>
              </a:rPr>
              <a:t>线性回归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6D2F1EF-A866-4785-B587-BBAD0A8185E9}"/>
              </a:ext>
            </a:extLst>
          </p:cNvPr>
          <p:cNvSpPr/>
          <p:nvPr/>
        </p:nvSpPr>
        <p:spPr>
          <a:xfrm>
            <a:off x="444680" y="2436575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accent6"/>
                </a:solidFill>
              </a:rPr>
              <a:t>经典线性模型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582003F9-E7FA-43DA-B9AF-A26A59B2B5BE}"/>
              </a:ext>
            </a:extLst>
          </p:cNvPr>
          <p:cNvSpPr/>
          <p:nvPr/>
        </p:nvSpPr>
        <p:spPr>
          <a:xfrm>
            <a:off x="1023032" y="2909314"/>
            <a:ext cx="41280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回归任务</a:t>
            </a:r>
            <a:r>
              <a:rPr lang="en-US" altLang="zh-CN" dirty="0"/>
              <a:t>—</a:t>
            </a:r>
            <a:r>
              <a:rPr lang="zh-CN" altLang="en-US" dirty="0"/>
              <a:t>线性回归，对数线性回归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5CF8BFF-5F79-477F-B244-F89D91AA0CC3}"/>
              </a:ext>
            </a:extLst>
          </p:cNvPr>
          <p:cNvSpPr/>
          <p:nvPr/>
        </p:nvSpPr>
        <p:spPr>
          <a:xfrm>
            <a:off x="1023032" y="3299921"/>
            <a:ext cx="43588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dirty="0"/>
              <a:t>分类任务</a:t>
            </a:r>
            <a:r>
              <a:rPr lang="en-US" altLang="zh-CN" dirty="0"/>
              <a:t>—</a:t>
            </a:r>
            <a:r>
              <a:rPr lang="zh-CN" altLang="en-US" dirty="0"/>
              <a:t>对数几率回归（逻辑回归）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FDEEFAC7-11ED-4AC8-99CA-21693997B2B1}"/>
              </a:ext>
            </a:extLst>
          </p:cNvPr>
          <p:cNvSpPr/>
          <p:nvPr/>
        </p:nvSpPr>
        <p:spPr>
          <a:xfrm>
            <a:off x="1023031" y="2033208"/>
            <a:ext cx="111689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000" dirty="0"/>
              <a:t>分类预测的输出是类标号（离散变量预测），是定性输出</a:t>
            </a:r>
            <a:r>
              <a:rPr lang="en-US" altLang="zh-CN" sz="2000" dirty="0"/>
              <a:t>(</a:t>
            </a:r>
            <a:r>
              <a:rPr lang="zh-CN" altLang="en-US" sz="2000" dirty="0"/>
              <a:t>如预测明天是阴、晴、还是雨</a:t>
            </a:r>
            <a:r>
              <a:rPr lang="en-US" altLang="zh-CN" sz="2000" dirty="0"/>
              <a:t>)</a:t>
            </a:r>
            <a:endParaRPr lang="zh-CN" altLang="en-US" sz="20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1B43D30-2EE6-436B-8880-F6E18E72C4AC}"/>
              </a:ext>
            </a:extLst>
          </p:cNvPr>
          <p:cNvSpPr/>
          <p:nvPr/>
        </p:nvSpPr>
        <p:spPr>
          <a:xfrm>
            <a:off x="444680" y="1146768"/>
            <a:ext cx="283923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000" b="1" dirty="0">
                <a:solidFill>
                  <a:schemeClr val="accent6"/>
                </a:solidFill>
              </a:rPr>
              <a:t>回归任务和分类任务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8B62521-AABC-499C-AEA4-8FB08A09BABF}"/>
              </a:ext>
            </a:extLst>
          </p:cNvPr>
          <p:cNvSpPr/>
          <p:nvPr/>
        </p:nvSpPr>
        <p:spPr>
          <a:xfrm>
            <a:off x="1023032" y="1534782"/>
            <a:ext cx="1057949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n"/>
            </a:pPr>
            <a:r>
              <a:rPr lang="zh-CN" altLang="en-US" sz="2000" dirty="0"/>
              <a:t>回归预测的输出是连续属性值（连续变量预测），是定量输出</a:t>
            </a:r>
            <a:r>
              <a:rPr lang="en-US" altLang="zh-CN" sz="2000" dirty="0"/>
              <a:t>(</a:t>
            </a:r>
            <a:r>
              <a:rPr lang="zh-CN" altLang="en-US" sz="2000" dirty="0"/>
              <a:t>如预测明天的气温是多少度</a:t>
            </a:r>
            <a:r>
              <a:rPr lang="en-US" altLang="zh-CN" sz="2000" dirty="0"/>
              <a:t>)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96982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2020/10/9</a:t>
            </a:fld>
            <a:endParaRPr lang="en-US" altLang="zh-CN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6</a:t>
            </a:fld>
            <a:endParaRPr lang="en-US" altLang="zh-CN" dirty="0"/>
          </a:p>
        </p:txBody>
      </p:sp>
      <p:sp>
        <p:nvSpPr>
          <p:cNvPr id="12" name="标题 8"/>
          <p:cNvSpPr>
            <a:spLocks noGrp="1"/>
          </p:cNvSpPr>
          <p:nvPr/>
        </p:nvSpPr>
        <p:spPr>
          <a:xfrm>
            <a:off x="766233" y="304800"/>
            <a:ext cx="10668000" cy="609600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/>
              <a:t>线性回归</a:t>
            </a:r>
          </a:p>
        </p:txBody>
      </p:sp>
      <p:sp>
        <p:nvSpPr>
          <p:cNvPr id="9" name="TextBox 29">
            <a:extLst>
              <a:ext uri="{FF2B5EF4-FFF2-40B4-BE49-F238E27FC236}">
                <a16:creationId xmlns:a16="http://schemas.microsoft.com/office/drawing/2014/main" id="{9F1D62C8-F353-4427-A125-48A715C41E3E}"/>
              </a:ext>
            </a:extLst>
          </p:cNvPr>
          <p:cNvSpPr txBox="1"/>
          <p:nvPr/>
        </p:nvSpPr>
        <p:spPr>
          <a:xfrm>
            <a:off x="9724186" y="6223290"/>
            <a:ext cx="1248613" cy="22570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 dirty="0">
                <a:solidFill>
                  <a:srgbClr val="000000"/>
                </a:solidFill>
                <a:latin typeface="微软雅黑"/>
              </a:rPr>
              <a:t>多项式回归</a:t>
            </a:r>
          </a:p>
        </p:txBody>
      </p:sp>
      <p:sp>
        <p:nvSpPr>
          <p:cNvPr id="14" name="TextBox 29">
            <a:extLst>
              <a:ext uri="{FF2B5EF4-FFF2-40B4-BE49-F238E27FC236}">
                <a16:creationId xmlns:a16="http://schemas.microsoft.com/office/drawing/2014/main" id="{866D7594-8936-4E34-BB91-91123AF7330E}"/>
              </a:ext>
            </a:extLst>
          </p:cNvPr>
          <p:cNvSpPr txBox="1"/>
          <p:nvPr/>
        </p:nvSpPr>
        <p:spPr>
          <a:xfrm>
            <a:off x="9724187" y="3494234"/>
            <a:ext cx="951016" cy="225703"/>
          </a:xfrm>
          <a:prstGeom prst="rect">
            <a:avLst/>
          </a:prstGeom>
          <a:noFill/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730"/>
              </a:lnSpc>
            </a:pPr>
            <a:r>
              <a:rPr lang="zh-CN" altLang="en-US" dirty="0">
                <a:solidFill>
                  <a:srgbClr val="000000"/>
                </a:solidFill>
                <a:latin typeface="微软雅黑"/>
              </a:rPr>
              <a:t>线性回归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A5A1FBE-DB92-4F19-A8AE-FE552BE6EF28}"/>
              </a:ext>
            </a:extLst>
          </p:cNvPr>
          <p:cNvSpPr txBox="1"/>
          <p:nvPr/>
        </p:nvSpPr>
        <p:spPr>
          <a:xfrm>
            <a:off x="635074" y="1134582"/>
            <a:ext cx="5320687" cy="7375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200"/>
              </a:spcAft>
              <a:buFont typeface="Wingdings" panose="05000000000000000000" pitchFamily="2" charset="2"/>
              <a:buChar char="p"/>
            </a:pPr>
            <a:r>
              <a:rPr kumimoji="1" lang="zh-CN" altLang="zh-CN" b="1" dirty="0">
                <a:solidFill>
                  <a:schemeClr val="accent6"/>
                </a:solidFill>
              </a:rPr>
              <a:t>回归</a:t>
            </a:r>
            <a:r>
              <a:rPr kumimoji="1" lang="zh-CN" altLang="en-US" b="1" dirty="0">
                <a:solidFill>
                  <a:schemeClr val="accent6"/>
                </a:solidFill>
              </a:rPr>
              <a:t>定义</a:t>
            </a:r>
            <a:r>
              <a:rPr kumimoji="1" lang="zh-CN" altLang="en-US" dirty="0">
                <a:solidFill>
                  <a:schemeClr val="accent6"/>
                </a:solidFill>
              </a:rPr>
              <a:t>：</a:t>
            </a:r>
            <a:r>
              <a:rPr lang="zh-CN" altLang="zh-CN" dirty="0">
                <a:solidFill>
                  <a:schemeClr val="tx1"/>
                </a:solidFill>
              </a:rPr>
              <a:t>通过带标签样本训练构造适当模型</a:t>
            </a:r>
            <a:r>
              <a:rPr lang="en-US" altLang="zh-CN" dirty="0"/>
              <a:t>(</a:t>
            </a:r>
            <a:r>
              <a:rPr lang="zh-CN" altLang="en-US" b="1" dirty="0">
                <a:solidFill>
                  <a:srgbClr val="0070C0"/>
                </a:solidFill>
              </a:rPr>
              <a:t>回归方程</a:t>
            </a:r>
            <a:r>
              <a:rPr lang="en-US" altLang="zh-CN" dirty="0"/>
              <a:t>)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zh-CN" altLang="zh-CN" dirty="0">
                <a:solidFill>
                  <a:schemeClr val="tx1"/>
                </a:solidFill>
              </a:rPr>
              <a:t>并通过该模型算出新样本的预测值。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17" name="Picture 14" descr="https://img-blog.csdn.net/20180414154620923?watermark/2/text/aHR0cHM6Ly9ibG9nLmNzZG4ubmV0L0thdGhlcmluZV9oc3I=/font/5a6L5L2T/fontsize/400/fill/I0JBQkFCMA==/dissolve/70">
            <a:extLst>
              <a:ext uri="{FF2B5EF4-FFF2-40B4-BE49-F238E27FC236}">
                <a16:creationId xmlns:a16="http://schemas.microsoft.com/office/drawing/2014/main" id="{311DBB56-FF8E-4D92-A832-049CFC8CCE4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672" y="1009511"/>
            <a:ext cx="3275083" cy="245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img-blog.csdn.net/20180414154642474?watermark/2/text/aHR0cHM6Ly9ibG9nLmNzZG4ubmV0L0thdGhlcmluZV9oc3I=/font/5a6L5L2T/fontsize/400/fill/I0JBQkFCMA==/dissolve/70">
            <a:extLst>
              <a:ext uri="{FF2B5EF4-FFF2-40B4-BE49-F238E27FC236}">
                <a16:creationId xmlns:a16="http://schemas.microsoft.com/office/drawing/2014/main" id="{9A572DD5-81D2-4114-879F-2CAF879D264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0950" y="3671867"/>
            <a:ext cx="3275083" cy="2456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168D80A-AA24-42EB-8115-F1FF40AB9F08}"/>
                  </a:ext>
                </a:extLst>
              </p:cNvPr>
              <p:cNvSpPr/>
              <p:nvPr/>
            </p:nvSpPr>
            <p:spPr>
              <a:xfrm>
                <a:off x="661282" y="4169261"/>
                <a:ext cx="7821438" cy="20497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spcAft>
                    <a:spcPts val="1200"/>
                  </a:spcAft>
                  <a:buFont typeface="Wingdings" panose="05000000000000000000" pitchFamily="2" charset="2"/>
                  <a:buChar char="p"/>
                </a:pPr>
                <a:r>
                  <a:rPr kumimoji="1" lang="zh-CN" altLang="en-US" b="1" dirty="0">
                    <a:solidFill>
                      <a:schemeClr val="accent6"/>
                    </a:solidFill>
                  </a:rPr>
                  <a:t>线性回归：</a:t>
                </a:r>
                <a:r>
                  <a:rPr lang="zh-CN" altLang="zh-CN" dirty="0"/>
                  <a:t>基于线性模型的回归学习任务通常称之为线性回归，相应的线性模型称为线性回归模型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>
                  <a:spcAft>
                    <a:spcPts val="1200"/>
                  </a:spcAft>
                </a:pPr>
                <a:r>
                  <a:rPr lang="zh-CN" altLang="zh-CN" dirty="0"/>
                  <a:t>对于任意给定的样本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zh-CN" dirty="0"/>
                  <a:t>线性回归的初始模型表示为：</a:t>
                </a:r>
                <a:endParaRPr lang="en-US" altLang="zh-CN" dirty="0"/>
              </a:p>
              <a:p>
                <a:pPr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b="1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zh-CN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zh-CN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+ ···+</m:t>
                      </m:r>
                      <m:sSub>
                        <m:sSub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sSub>
                        <m:sSubPr>
                          <m:ctrlPr>
                            <a:rPr lang="zh-CN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altLang="zh-CN" dirty="0"/>
              </a:p>
              <a:p>
                <a:pPr>
                  <a:spcAft>
                    <a:spcPts val="1200"/>
                  </a:spcAft>
                </a:pPr>
                <a:r>
                  <a:rPr lang="zh-CN" altLang="zh-CN" dirty="0"/>
                  <a:t>其中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b="1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zh-CN" altLang="zh-CN" i="1"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r>
                  <a:rPr lang="zh-CN" altLang="zh-CN" dirty="0">
                    <a:solidFill>
                      <a:schemeClr val="accent6"/>
                    </a:solidFill>
                  </a:rPr>
                  <a:t>为</a:t>
                </a:r>
                <a:r>
                  <a:rPr lang="zh-CN" altLang="en-US" dirty="0">
                    <a:solidFill>
                      <a:schemeClr val="accent6"/>
                    </a:solidFill>
                  </a:rPr>
                  <a:t>参数</a:t>
                </a:r>
                <a:r>
                  <a:rPr lang="zh-CN" altLang="zh-CN" dirty="0">
                    <a:solidFill>
                      <a:schemeClr val="accent6"/>
                    </a:solidFill>
                  </a:rPr>
                  <a:t>向量</a:t>
                </a:r>
                <a:r>
                  <a:rPr lang="zh-CN" altLang="zh-CN" dirty="0"/>
                  <a:t>。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3168D80A-AA24-42EB-8115-F1FF40AB9F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282" y="4169261"/>
                <a:ext cx="7821438" cy="2049792"/>
              </a:xfrm>
              <a:prstGeom prst="rect">
                <a:avLst/>
              </a:prstGeom>
              <a:blipFill>
                <a:blip r:embed="rId4"/>
                <a:stretch>
                  <a:fillRect l="-623" r="-389" b="-41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矩形 4">
            <a:extLst>
              <a:ext uri="{FF2B5EF4-FFF2-40B4-BE49-F238E27FC236}">
                <a16:creationId xmlns:a16="http://schemas.microsoft.com/office/drawing/2014/main" id="{19DB53F6-334E-4C08-B1B5-BB374B91B657}"/>
              </a:ext>
            </a:extLst>
          </p:cNvPr>
          <p:cNvSpPr/>
          <p:nvPr/>
        </p:nvSpPr>
        <p:spPr>
          <a:xfrm>
            <a:off x="956189" y="2998020"/>
            <a:ext cx="53206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rgbClr val="0070C0"/>
                </a:solidFill>
              </a:rPr>
              <a:t>按照变量（特征）的多少：</a:t>
            </a:r>
            <a:r>
              <a:rPr lang="zh-CN" altLang="en-US" dirty="0"/>
              <a:t>一元回归，多元回归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826CD9C-860A-4B96-AC6B-41A81A709171}"/>
              </a:ext>
            </a:extLst>
          </p:cNvPr>
          <p:cNvSpPr/>
          <p:nvPr/>
        </p:nvSpPr>
        <p:spPr>
          <a:xfrm>
            <a:off x="942951" y="3367352"/>
            <a:ext cx="7109357" cy="7375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pitchFamily="2" charset="2"/>
              <a:buChar char="n"/>
            </a:pPr>
            <a:r>
              <a:rPr lang="zh-CN" altLang="en-US" b="1" dirty="0">
                <a:solidFill>
                  <a:srgbClr val="0070C0"/>
                </a:solidFill>
              </a:rPr>
              <a:t>按照</a:t>
            </a:r>
            <a:r>
              <a:rPr lang="zh-CN" altLang="zh-CN" b="1" dirty="0">
                <a:solidFill>
                  <a:srgbClr val="0070C0"/>
                </a:solidFill>
              </a:rPr>
              <a:t>输入变量和输出</a:t>
            </a:r>
            <a:r>
              <a:rPr lang="zh-CN" altLang="en-US" b="1" dirty="0">
                <a:solidFill>
                  <a:srgbClr val="0070C0"/>
                </a:solidFill>
              </a:rPr>
              <a:t>变量之间的关系：</a:t>
            </a:r>
            <a:r>
              <a:rPr lang="zh-CN" altLang="en-US" dirty="0"/>
              <a:t>线性回归、非线性回归（双曲线、幂函数、指数函数、对数函数、多项式）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9CC8CB64-99A5-428D-9E6D-AD3ED587C8C7}"/>
              </a:ext>
            </a:extLst>
          </p:cNvPr>
          <p:cNvSpPr/>
          <p:nvPr/>
        </p:nvSpPr>
        <p:spPr>
          <a:xfrm>
            <a:off x="661282" y="2598879"/>
            <a:ext cx="18582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p"/>
            </a:pPr>
            <a:r>
              <a:rPr lang="zh-CN" altLang="en-US" b="1" dirty="0">
                <a:solidFill>
                  <a:schemeClr val="accent6"/>
                </a:solidFill>
              </a:rPr>
              <a:t>回归的分类：</a:t>
            </a:r>
            <a:endParaRPr lang="en-US" altLang="zh-CN" b="1" dirty="0">
              <a:solidFill>
                <a:schemeClr val="accent6"/>
              </a:solidFill>
            </a:endParaRP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23E8D138-9EB4-44B7-B79D-018FA8CB11A6}"/>
              </a:ext>
            </a:extLst>
          </p:cNvPr>
          <p:cNvSpPr/>
          <p:nvPr/>
        </p:nvSpPr>
        <p:spPr bwMode="auto">
          <a:xfrm>
            <a:off x="956189" y="2062890"/>
            <a:ext cx="431322" cy="25200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8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Verdana" panose="020B0604030504040204" pitchFamily="34" charset="0"/>
              <a:ea typeface="方正隶书简体" pitchFamily="65" charset="-122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791AC00-021F-48CF-8886-2BD4F8F1722E}"/>
              </a:ext>
            </a:extLst>
          </p:cNvPr>
          <p:cNvSpPr/>
          <p:nvPr/>
        </p:nvSpPr>
        <p:spPr>
          <a:xfrm>
            <a:off x="1387511" y="1883138"/>
            <a:ext cx="40165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求回归方程显然就是求该方程的</a:t>
            </a:r>
            <a:r>
              <a:rPr lang="zh-CN" altLang="en-US" dirty="0">
                <a:solidFill>
                  <a:schemeClr val="accent6"/>
                </a:solidFill>
              </a:rPr>
              <a:t>回归系数</a:t>
            </a:r>
            <a:r>
              <a:rPr lang="zh-CN" altLang="en-US" dirty="0"/>
              <a:t>，求回归系数的过程就是回归</a:t>
            </a:r>
          </a:p>
        </p:txBody>
      </p:sp>
      <p:sp>
        <p:nvSpPr>
          <p:cNvPr id="21" name="TextBox 33">
            <a:extLst>
              <a:ext uri="{FF2B5EF4-FFF2-40B4-BE49-F238E27FC236}">
                <a16:creationId xmlns:a16="http://schemas.microsoft.com/office/drawing/2014/main" id="{20276EA1-25EA-4274-A25B-BB9CFDE4A48A}"/>
              </a:ext>
            </a:extLst>
          </p:cNvPr>
          <p:cNvSpPr txBox="1"/>
          <p:nvPr/>
        </p:nvSpPr>
        <p:spPr>
          <a:xfrm>
            <a:off x="3011665" y="501821"/>
            <a:ext cx="4711749" cy="359457"/>
          </a:xfrm>
          <a:prstGeom prst="rect">
            <a:avLst/>
          </a:prstGeom>
          <a:noFill/>
        </p:spPr>
        <p:txBody>
          <a:bodyPr vert="horz" wrap="none" lIns="0" tIns="0" rIns="0" bIns="0" rtlCol="0">
            <a:spAutoFit/>
          </a:bodyPr>
          <a:lstStyle/>
          <a:p>
            <a:pPr>
              <a:lnSpc>
                <a:spcPts val="2429"/>
              </a:lnSpc>
            </a:pPr>
            <a:r>
              <a:rPr lang="en-US" altLang="zh-CN" sz="2800" dirty="0">
                <a:solidFill>
                  <a:srgbClr val="000000"/>
                </a:solidFill>
                <a:latin typeface="Times New Roman"/>
              </a:rPr>
              <a:t>(linear </a:t>
            </a:r>
            <a:r>
              <a:rPr lang="en-US" altLang="zh-CN" sz="3800" b="1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regression</a:t>
            </a:r>
            <a:r>
              <a:rPr lang="en-US" altLang="zh-CN" sz="2800" dirty="0">
                <a:solidFill>
                  <a:srgbClr val="000000"/>
                </a:solidFill>
                <a:latin typeface="Times New Roman"/>
              </a:rPr>
              <a:t>)</a:t>
            </a:r>
            <a:endParaRPr lang="zh-CN" altLang="en-US" sz="2800" dirty="0">
              <a:solidFill>
                <a:srgbClr val="000000"/>
              </a:solidFill>
              <a:latin typeface="Times New Roman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BDEDA673-150D-406A-ADA6-66BF762E3E5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41980" y="1105221"/>
            <a:ext cx="2794589" cy="1595180"/>
          </a:xfrm>
          <a:prstGeom prst="rect">
            <a:avLst/>
          </a:prstGeom>
          <a:ln w="15875">
            <a:solidFill>
              <a:srgbClr val="0070C0"/>
            </a:solidFill>
          </a:ln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6AA8A6EE-61BD-4AFA-8555-26EEB270BEEA}"/>
              </a:ext>
            </a:extLst>
          </p:cNvPr>
          <p:cNvSpPr/>
          <p:nvPr/>
        </p:nvSpPr>
        <p:spPr>
          <a:xfrm>
            <a:off x="6989527" y="272743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/>
              <a:t>回归问题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08307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8018B6-E2AC-4D3F-AE15-8690CEA4C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3154CD-14F8-4916-B9CE-9688E4951D9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554951-3D5A-4298-86D8-9F12B3D131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orbel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orbel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23D80EF-188F-4897-BA00-08A966A2618F}"/>
              </a:ext>
            </a:extLst>
          </p:cNvPr>
          <p:cNvSpPr/>
          <p:nvPr/>
        </p:nvSpPr>
        <p:spPr>
          <a:xfrm>
            <a:off x="990601" y="1904575"/>
            <a:ext cx="7395208" cy="1701556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平均绝对误差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MAE(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mean_absolute_error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)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均方误差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MSE (</a:t>
            </a: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mean_squared_error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)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及均方根差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RMSE</a:t>
            </a:r>
          </a:p>
          <a:p>
            <a:pPr marL="342900" marR="0" lvl="0" indent="-3429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l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Log loss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，或称交叉熵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华文楷体" panose="02010600040101010101" pitchFamily="2" charset="-122"/>
                <a:ea typeface="华文楷体" panose="02010600040101010101" pitchFamily="2" charset="-122"/>
                <a:cs typeface="+mn-cs"/>
              </a:rPr>
              <a:t>loss(cross‐entropy loss)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华文楷体" panose="02010600040101010101" pitchFamily="2" charset="-122"/>
              <a:ea typeface="华文楷体" panose="02010600040101010101" pitchFamily="2" charset="-122"/>
              <a:cs typeface="+mn-cs"/>
            </a:endParaRPr>
          </a:p>
        </p:txBody>
      </p:sp>
      <p:sp>
        <p:nvSpPr>
          <p:cNvPr id="13" name="标题 3">
            <a:extLst>
              <a:ext uri="{FF2B5EF4-FFF2-40B4-BE49-F238E27FC236}">
                <a16:creationId xmlns:a16="http://schemas.microsoft.com/office/drawing/2014/main" id="{038F2F33-8A2E-4C9D-8AF2-B7DEFDB9E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9965" y="325370"/>
            <a:ext cx="6645965" cy="530614"/>
          </a:xfrm>
        </p:spPr>
        <p:txBody>
          <a:bodyPr/>
          <a:lstStyle/>
          <a:p>
            <a:r>
              <a:rPr lang="zh-CN" altLang="en-US" dirty="0">
                <a:solidFill>
                  <a:srgbClr val="0070C0"/>
                </a:solidFill>
                <a:latin typeface="DengXian-Bold"/>
              </a:rPr>
              <a:t>回归问题的损失函数：</a:t>
            </a:r>
            <a:endParaRPr lang="zh-CN" altLang="en-US" dirty="0">
              <a:solidFill>
                <a:srgbClr val="0070C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3AC61EA-B30C-492B-9325-BA1F25DC9D1B}"/>
              </a:ext>
            </a:extLst>
          </p:cNvPr>
          <p:cNvSpPr/>
          <p:nvPr/>
        </p:nvSpPr>
        <p:spPr>
          <a:xfrm>
            <a:off x="742122" y="1313739"/>
            <a:ext cx="38587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p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DengXian-Bold"/>
                <a:ea typeface="华文楷体" panose="02010600040101010101" pitchFamily="2" charset="-122"/>
                <a:cs typeface="+mn-cs"/>
              </a:rPr>
              <a:t>回归问题常用的损失函数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rbel"/>
              <a:ea typeface="华文楷体" panose="0201060004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8401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62B3973-AFB3-4FE6-9BFE-C966A8DBA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2020/10/9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858497C-780E-47C5-B1A0-49598EAFADE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8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9A44C585-24CA-4D6B-9277-37B2E67BF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767" y="1156887"/>
            <a:ext cx="4259285" cy="530614"/>
          </a:xfrm>
        </p:spPr>
        <p:txBody>
          <a:bodyPr/>
          <a:lstStyle/>
          <a:p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平均绝对误差</a:t>
            </a:r>
            <a:r>
              <a:rPr lang="en-US" altLang="zh-CN" sz="2800" dirty="0">
                <a:solidFill>
                  <a:srgbClr val="FF0000"/>
                </a:solidFill>
                <a:latin typeface="+mn-ea"/>
                <a:ea typeface="+mn-ea"/>
              </a:rPr>
              <a:t>MAE</a:t>
            </a:r>
            <a:r>
              <a:rPr lang="zh-CN" altLang="en-US" sz="2800" dirty="0">
                <a:solidFill>
                  <a:srgbClr val="FF0000"/>
                </a:solidFill>
                <a:latin typeface="+mn-ea"/>
                <a:ea typeface="+mn-ea"/>
              </a:rPr>
              <a:t>函数</a:t>
            </a:r>
          </a:p>
        </p:txBody>
      </p:sp>
      <p:sp>
        <p:nvSpPr>
          <p:cNvPr id="5" name="标题 3">
            <a:extLst>
              <a:ext uri="{FF2B5EF4-FFF2-40B4-BE49-F238E27FC236}">
                <a16:creationId xmlns:a16="http://schemas.microsoft.com/office/drawing/2014/main" id="{FFAC288A-F4FB-4B75-85CA-3AD8560D606B}"/>
              </a:ext>
            </a:extLst>
          </p:cNvPr>
          <p:cNvSpPr txBox="1">
            <a:spLocks/>
          </p:cNvSpPr>
          <p:nvPr/>
        </p:nvSpPr>
        <p:spPr>
          <a:xfrm>
            <a:off x="549965" y="325370"/>
            <a:ext cx="6645965" cy="530614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kern="0" dirty="0">
                <a:solidFill>
                  <a:srgbClr val="0070C0"/>
                </a:solidFill>
                <a:latin typeface="DengXian-Bold"/>
              </a:rPr>
              <a:t>回归的损失函数</a:t>
            </a:r>
            <a:endParaRPr lang="zh-CN" altLang="en-US" kern="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B249801-ACEC-4AFA-9759-E3FB01315604}"/>
                  </a:ext>
                </a:extLst>
              </p:cNvPr>
              <p:cNvSpPr/>
              <p:nvPr/>
            </p:nvSpPr>
            <p:spPr>
              <a:xfrm>
                <a:off x="884582" y="1836116"/>
                <a:ext cx="10098157" cy="174438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+mn-ea"/>
                  </a:rPr>
                  <a:t> MAE (Mean absolute error)</a:t>
                </a:r>
                <a:r>
                  <a:rPr lang="zh-CN" altLang="en-US" sz="2400" dirty="0">
                    <a:latin typeface="+mn-ea"/>
                  </a:rPr>
                  <a:t>是绝对误差损失</a:t>
                </a:r>
                <a:r>
                  <a:rPr lang="en-US" altLang="zh-CN" sz="2400" dirty="0">
                    <a:latin typeface="+mn-ea"/>
                  </a:rPr>
                  <a:t>(absolute error loss</a:t>
                </a:r>
                <a:r>
                  <a:rPr lang="zh-CN" altLang="en-US" sz="2400" dirty="0">
                    <a:latin typeface="+mn-ea"/>
                  </a:rPr>
                  <a:t>）的期望值。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sz="2400" dirty="0">
                    <a:latin typeface="+mn-ea"/>
                  </a:rPr>
                  <a:t> 如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400" dirty="0">
                    <a:latin typeface="+mn-ea"/>
                  </a:rPr>
                  <a:t>果𝑦</a:t>
                </a:r>
                <a:r>
                  <a:rPr lang="en-US" altLang="zh-CN" sz="2400" dirty="0" err="1">
                    <a:latin typeface="+mn-ea"/>
                  </a:rPr>
                  <a:t>i</a:t>
                </a:r>
                <a:r>
                  <a:rPr lang="zh-CN" altLang="en-US" sz="2400" dirty="0">
                    <a:latin typeface="+mn-ea"/>
                  </a:rPr>
                  <a:t>是第</a:t>
                </a:r>
                <a:r>
                  <a:rPr lang="en-US" altLang="zh-CN" sz="2400" dirty="0" err="1">
                    <a:latin typeface="+mn-ea"/>
                  </a:rPr>
                  <a:t>i</a:t>
                </a:r>
                <a:r>
                  <a:rPr lang="zh-CN" altLang="en-US" sz="2400" dirty="0">
                    <a:latin typeface="+mn-ea"/>
                  </a:rPr>
                  <a:t>个样本的预测值，</a:t>
                </a:r>
                <a:r>
                  <a:rPr lang="zh-CN" altLang="en-US" sz="2400" dirty="0">
                    <a:solidFill>
                      <a:srgbClr val="000000"/>
                    </a:solidFill>
                    <a:latin typeface="华文楷体" panose="02010600040101010101" pitchFamily="2" charset="-122"/>
                  </a:rPr>
                  <a:t>𝑦</a:t>
                </a:r>
                <a:r>
                  <a:rPr lang="en-US" altLang="zh-CN" sz="2400" dirty="0" err="1">
                    <a:solidFill>
                      <a:srgbClr val="000000"/>
                    </a:solidFill>
                    <a:latin typeface="华文楷体" panose="02010600040101010101" pitchFamily="2" charset="-122"/>
                  </a:rPr>
                  <a:t>i</a:t>
                </a:r>
                <a:r>
                  <a:rPr lang="en-US" altLang="zh-CN" sz="2400" dirty="0">
                    <a:latin typeface="+mn-ea"/>
                  </a:rPr>
                  <a:t> </a:t>
                </a:r>
                <a:r>
                  <a:rPr lang="zh-CN" altLang="en-US" sz="2400" dirty="0">
                    <a:latin typeface="+mn-ea"/>
                  </a:rPr>
                  <a:t>是相应的真实值，那么在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𝑠𝑎𝑚𝑝𝑙𝑒𝑠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+mn-ea"/>
                  </a:rPr>
                  <a:t>个测试样本上的平均绝对误差（</a:t>
                </a:r>
                <a:r>
                  <a:rPr lang="en-US" altLang="zh-CN" sz="2400" dirty="0">
                    <a:latin typeface="+mn-ea"/>
                  </a:rPr>
                  <a:t>MAE</a:t>
                </a:r>
                <a:r>
                  <a:rPr lang="zh-CN" altLang="en-US" sz="2400" dirty="0">
                    <a:latin typeface="+mn-ea"/>
                  </a:rPr>
                  <a:t>）函数的定义如下：</a:t>
                </a: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2B249801-ACEC-4AFA-9759-E3FB0131560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582" y="1836116"/>
                <a:ext cx="10098157" cy="1744388"/>
              </a:xfrm>
              <a:prstGeom prst="rect">
                <a:avLst/>
              </a:prstGeom>
              <a:blipFill>
                <a:blip r:embed="rId2"/>
                <a:stretch>
                  <a:fillRect l="-785" r="-1147" b="-69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28728C0A-DA72-411C-9186-5E566A9184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67" y="3828681"/>
            <a:ext cx="7277100" cy="15144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5E2A3BB-16B1-4015-978D-A00EC80FED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3509" y="3816626"/>
            <a:ext cx="3748075" cy="248440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2FA1C1B-9A97-4632-B011-EFAE80F99032}"/>
              </a:ext>
            </a:extLst>
          </p:cNvPr>
          <p:cNvSpPr txBox="1"/>
          <p:nvPr/>
        </p:nvSpPr>
        <p:spPr>
          <a:xfrm>
            <a:off x="9522334" y="3564406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房屋销售记录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62628CA6-06FC-4E9C-8134-37A84442E36C}"/>
              </a:ext>
            </a:extLst>
          </p:cNvPr>
          <p:cNvSpPr/>
          <p:nvPr/>
        </p:nvSpPr>
        <p:spPr>
          <a:xfrm>
            <a:off x="7440076" y="486652"/>
            <a:ext cx="3971280" cy="369332"/>
          </a:xfrm>
          <a:prstGeom prst="rect">
            <a:avLst/>
          </a:prstGeom>
          <a:ln>
            <a:solidFill>
              <a:srgbClr val="0070C0"/>
            </a:solidFill>
          </a:ln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</a:rPr>
              <a:t>回归性能度量方法</a:t>
            </a:r>
            <a:r>
              <a:rPr lang="en-US" altLang="zh-CN" dirty="0">
                <a:solidFill>
                  <a:srgbClr val="0070C0"/>
                </a:solidFill>
              </a:rPr>
              <a:t>(Regression metrics)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BB1FC93-83F3-4CA0-857C-7A18A0B64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7773" y="5424684"/>
            <a:ext cx="6581775" cy="923925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4923492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F07F932A-D148-4618-8A1F-7EF4D2D6932A}"/>
              </a:ext>
            </a:extLst>
          </p:cNvPr>
          <p:cNvSpPr/>
          <p:nvPr/>
        </p:nvSpPr>
        <p:spPr bwMode="auto">
          <a:xfrm>
            <a:off x="7295322" y="3591216"/>
            <a:ext cx="4123108" cy="2113845"/>
          </a:xfrm>
          <a:prstGeom prst="rect">
            <a:avLst/>
          </a:prstGeom>
          <a:solidFill>
            <a:schemeClr val="accent1">
              <a:alpha val="0"/>
            </a:schemeClr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triangl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4800" b="1" i="0" u="none" strike="noStrike" cap="none" normalizeH="0" baseline="0">
              <a:ln>
                <a:noFill/>
              </a:ln>
              <a:solidFill>
                <a:schemeClr val="tx2"/>
              </a:solidFill>
              <a:effectLst/>
              <a:latin typeface="Verdana" panose="020B0604030504040204" pitchFamily="34" charset="0"/>
              <a:ea typeface="方正隶书简体" pitchFamily="65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89660F2-9808-43D9-BA14-C13D08912914}"/>
              </a:ext>
            </a:extLst>
          </p:cNvPr>
          <p:cNvSpPr txBox="1"/>
          <p:nvPr/>
        </p:nvSpPr>
        <p:spPr>
          <a:xfrm>
            <a:off x="1179443" y="4130085"/>
            <a:ext cx="5506278" cy="1232452"/>
          </a:xfrm>
          <a:prstGeom prst="rect">
            <a:avLst/>
          </a:prstGeom>
          <a:solidFill>
            <a:srgbClr val="0070C0">
              <a:alpha val="0"/>
            </a:srgb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EBE9D42-13C2-43A6-8BE4-6C280FAAA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75F2974-A565-48EB-BE06-0BED6BD5DC9C}" type="datetime1">
              <a:rPr lang="zh-CN" altLang="en-US" smtClean="0"/>
              <a:t>2020/10/9</a:t>
            </a:fld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1AB8A21-2547-4963-B5FA-DE8BEC1906E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A43780D-5C61-47C7-84FD-DBDC025933FC}" type="slidenum">
              <a:rPr lang="en-US" altLang="zh-CN" smtClean="0"/>
              <a:t>9</a:t>
            </a:fld>
            <a:endParaRPr lang="en-US" altLang="zh-CN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1F674B53-B3A3-4EA5-AC5D-41017372D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766" y="1110626"/>
            <a:ext cx="3305129" cy="530614"/>
          </a:xfrm>
        </p:spPr>
        <p:txBody>
          <a:bodyPr/>
          <a:lstStyle/>
          <a:p>
            <a:r>
              <a:rPr lang="zh-CN" altLang="en-US" sz="2800" dirty="0">
                <a:solidFill>
                  <a:srgbClr val="FF0000"/>
                </a:solidFill>
                <a:latin typeface="+mj-ea"/>
              </a:rPr>
              <a:t>均方差</a:t>
            </a:r>
            <a:r>
              <a:rPr lang="en-US" altLang="zh-CN" sz="2800" dirty="0">
                <a:solidFill>
                  <a:srgbClr val="FF0000"/>
                </a:solidFill>
                <a:latin typeface="+mj-ea"/>
              </a:rPr>
              <a:t>MSE</a:t>
            </a:r>
            <a:r>
              <a:rPr lang="zh-CN" altLang="en-US" sz="2800" dirty="0">
                <a:solidFill>
                  <a:srgbClr val="FF0000"/>
                </a:solidFill>
                <a:latin typeface="+mj-ea"/>
              </a:rPr>
              <a:t>函数</a:t>
            </a:r>
          </a:p>
        </p:txBody>
      </p:sp>
      <p:sp>
        <p:nvSpPr>
          <p:cNvPr id="5" name="标题 3">
            <a:extLst>
              <a:ext uri="{FF2B5EF4-FFF2-40B4-BE49-F238E27FC236}">
                <a16:creationId xmlns:a16="http://schemas.microsoft.com/office/drawing/2014/main" id="{B36AD797-BCE4-4C03-AC96-4A2E4A90B3A3}"/>
              </a:ext>
            </a:extLst>
          </p:cNvPr>
          <p:cNvSpPr txBox="1">
            <a:spLocks/>
          </p:cNvSpPr>
          <p:nvPr/>
        </p:nvSpPr>
        <p:spPr>
          <a:xfrm>
            <a:off x="549965" y="325370"/>
            <a:ext cx="6645965" cy="530614"/>
          </a:xfrm>
          <a:prstGeom prst="rect">
            <a:avLst/>
          </a:prstGeom>
        </p:spPr>
        <p:txBody>
          <a:bodyPr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tx2"/>
                </a:solidFill>
                <a:latin typeface="Verdana" panose="020B060403050404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kern="0" dirty="0">
                <a:solidFill>
                  <a:srgbClr val="0070C0"/>
                </a:solidFill>
                <a:latin typeface="DengXian-Bold"/>
              </a:rPr>
              <a:t>回归问题的损失函数</a:t>
            </a:r>
            <a:endParaRPr lang="zh-CN" altLang="en-US" kern="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10018D2-2784-46E0-A415-1F6FE463208F}"/>
                  </a:ext>
                </a:extLst>
              </p:cNvPr>
              <p:cNvSpPr/>
              <p:nvPr/>
            </p:nvSpPr>
            <p:spPr>
              <a:xfrm>
                <a:off x="1179443" y="1533374"/>
                <a:ext cx="10058401" cy="22983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en-US" altLang="zh-CN" sz="2400" b="1" dirty="0">
                    <a:solidFill>
                      <a:srgbClr val="FF0000"/>
                    </a:solidFill>
                    <a:latin typeface="+mn-ea"/>
                  </a:rPr>
                  <a:t> 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MSE(Mean squared error), </a:t>
                </a:r>
                <a:r>
                  <a:rPr lang="zh-CN" altLang="en-US" sz="2400" dirty="0"/>
                  <a:t>该指标对应于平方误差损失 </a:t>
                </a:r>
                <a:r>
                  <a:rPr lang="en-US" altLang="zh-CN" sz="2400" dirty="0"/>
                  <a:t>(squared error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2400" dirty="0"/>
                  <a:t>loss) </a:t>
                </a:r>
                <a:r>
                  <a:rPr lang="zh-CN" altLang="en-US" sz="2400" dirty="0"/>
                  <a:t>的期望值。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p"/>
                </a:pPr>
                <a:r>
                  <a:rPr lang="zh-CN" altLang="en-US" sz="2400" dirty="0">
                    <a:latin typeface="+mn-ea"/>
                  </a:rPr>
                  <a:t> 如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400" dirty="0">
                    <a:latin typeface="+mn-ea"/>
                  </a:rPr>
                  <a:t>果𝑦</a:t>
                </a:r>
                <a:r>
                  <a:rPr lang="en-US" altLang="zh-CN" sz="2400" dirty="0" err="1">
                    <a:latin typeface="+mn-ea"/>
                  </a:rPr>
                  <a:t>i</a:t>
                </a:r>
                <a:r>
                  <a:rPr lang="zh-CN" altLang="en-US" sz="2400" dirty="0">
                    <a:latin typeface="+mn-ea"/>
                  </a:rPr>
                  <a:t>是第</a:t>
                </a:r>
                <a:r>
                  <a:rPr lang="en-US" altLang="zh-CN" sz="2400" dirty="0" err="1">
                    <a:latin typeface="+mn-ea"/>
                  </a:rPr>
                  <a:t>i</a:t>
                </a:r>
                <a:r>
                  <a:rPr lang="zh-CN" altLang="en-US" sz="2400" dirty="0">
                    <a:latin typeface="+mn-ea"/>
                  </a:rPr>
                  <a:t>个样本的预测值，</a:t>
                </a:r>
                <a:r>
                  <a:rPr lang="en-US" altLang="zh-CN" sz="2400" dirty="0">
                    <a:latin typeface="+mn-ea"/>
                  </a:rPr>
                  <a:t>yi </a:t>
                </a:r>
                <a:r>
                  <a:rPr lang="zh-CN" altLang="en-US" sz="2400" dirty="0">
                    <a:latin typeface="+mn-ea"/>
                  </a:rPr>
                  <a:t>是相应的真实值，那么在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𝑠𝑎𝑚𝑝𝑙𝑒𝑠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+mn-ea"/>
                  </a:rPr>
                  <a:t>个上的均方差（</a:t>
                </a:r>
                <a:r>
                  <a:rPr lang="en-US" altLang="zh-CN" sz="2400" dirty="0">
                    <a:latin typeface="+mn-ea"/>
                  </a:rPr>
                  <a:t>MSE</a:t>
                </a:r>
                <a:r>
                  <a:rPr lang="zh-CN" altLang="en-US" sz="2400" dirty="0">
                    <a:latin typeface="+mn-ea"/>
                  </a:rPr>
                  <a:t>）函数的定义如下：</a:t>
                </a: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B10018D2-2784-46E0-A415-1F6FE46320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9443" y="1533374"/>
                <a:ext cx="10058401" cy="2298386"/>
              </a:xfrm>
              <a:prstGeom prst="rect">
                <a:avLst/>
              </a:prstGeom>
              <a:blipFill>
                <a:blip r:embed="rId2"/>
                <a:stretch>
                  <a:fillRect l="-909" b="-50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E8CCAF93-F6FD-4B5C-8252-0F68FF5858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869" y="4251767"/>
            <a:ext cx="5305425" cy="10287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3085206-5FDC-4F1C-B7A8-52C66EDC5139}"/>
              </a:ext>
            </a:extLst>
          </p:cNvPr>
          <p:cNvSpPr/>
          <p:nvPr/>
        </p:nvSpPr>
        <p:spPr>
          <a:xfrm>
            <a:off x="1179443" y="5848937"/>
            <a:ext cx="942229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p"/>
            </a:pPr>
            <a:r>
              <a:rPr lang="zh-CN" altLang="en-US" sz="2400" b="1" dirty="0">
                <a:solidFill>
                  <a:srgbClr val="1D9B78"/>
                </a:solidFill>
                <a:latin typeface="+mn-ea"/>
              </a:rPr>
              <a:t>均方根差</a:t>
            </a:r>
            <a:r>
              <a:rPr lang="en-US" altLang="zh-CN" sz="2400" b="1" dirty="0">
                <a:solidFill>
                  <a:srgbClr val="1D9B78"/>
                </a:solidFill>
                <a:latin typeface="+mn-ea"/>
              </a:rPr>
              <a:t>RMSE: 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Root Mean Squared Error, RMSE,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是</a:t>
            </a:r>
            <a:r>
              <a:rPr lang="en-US" altLang="zh-CN" sz="2400" dirty="0">
                <a:solidFill>
                  <a:srgbClr val="000000"/>
                </a:solidFill>
                <a:latin typeface="+mn-ea"/>
              </a:rPr>
              <a:t>MSE</a:t>
            </a:r>
            <a:r>
              <a:rPr lang="zh-CN" altLang="en-US" sz="2400" dirty="0">
                <a:solidFill>
                  <a:srgbClr val="000000"/>
                </a:solidFill>
                <a:latin typeface="+mn-ea"/>
              </a:rPr>
              <a:t>的平方根</a:t>
            </a:r>
            <a:endParaRPr lang="zh-CN" altLang="en-US" sz="2400" dirty="0">
              <a:latin typeface="+mn-ea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0DA9D2A-F3B5-4146-90F7-2DF9DDF036F3}"/>
              </a:ext>
            </a:extLst>
          </p:cNvPr>
          <p:cNvGrpSpPr/>
          <p:nvPr/>
        </p:nvGrpSpPr>
        <p:grpSpPr>
          <a:xfrm>
            <a:off x="7371488" y="3591216"/>
            <a:ext cx="4046942" cy="1980621"/>
            <a:chOff x="7371488" y="3591216"/>
            <a:chExt cx="4046942" cy="1980621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E0F4544F-8C63-421F-8023-D7BE5BC9F23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18830" y="4052115"/>
              <a:ext cx="3399388" cy="494273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51275CA-DBBC-4144-899B-F2FDF7D19656}"/>
                </a:ext>
              </a:extLst>
            </p:cNvPr>
            <p:cNvSpPr/>
            <p:nvPr/>
          </p:nvSpPr>
          <p:spPr>
            <a:xfrm>
              <a:off x="7371488" y="3591216"/>
              <a:ext cx="360066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000" b="1" dirty="0">
                  <a:solidFill>
                    <a:srgbClr val="E85929"/>
                  </a:solidFill>
                  <a:latin typeface="+mj-ea"/>
                  <a:ea typeface="+mj-ea"/>
                </a:rPr>
                <a:t>平方损失函数</a:t>
              </a:r>
              <a:r>
                <a:rPr lang="zh-CN" altLang="en-US" sz="2000" dirty="0">
                  <a:solidFill>
                    <a:srgbClr val="000000"/>
                  </a:solidFill>
                  <a:latin typeface="+mj-ea"/>
                  <a:ea typeface="+mj-ea"/>
                </a:rPr>
                <a:t>（</a:t>
              </a:r>
              <a:r>
                <a:rPr lang="en-US" altLang="zh-CN" sz="2000" dirty="0">
                  <a:solidFill>
                    <a:srgbClr val="000000"/>
                  </a:solidFill>
                  <a:latin typeface="+mj-ea"/>
                  <a:ea typeface="+mj-ea"/>
                </a:rPr>
                <a:t>Square Loss)</a:t>
              </a:r>
              <a:endParaRPr lang="zh-CN" altLang="en-US" sz="2000" dirty="0">
                <a:latin typeface="+mj-ea"/>
                <a:ea typeface="+mj-ea"/>
              </a:endParaRP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AB041DD-03F9-40F0-A624-C37822875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18830" y="5109025"/>
              <a:ext cx="3305130" cy="462812"/>
            </a:xfrm>
            <a:prstGeom prst="rect">
              <a:avLst/>
            </a:prstGeom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047DC6E-3F8B-4254-B90B-473E51D765ED}"/>
                </a:ext>
              </a:extLst>
            </p:cNvPr>
            <p:cNvSpPr/>
            <p:nvPr/>
          </p:nvSpPr>
          <p:spPr>
            <a:xfrm>
              <a:off x="7418617" y="4632543"/>
              <a:ext cx="399981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n"/>
              </a:pPr>
              <a:r>
                <a:rPr lang="zh-CN" altLang="en-US" sz="2000" b="1" dirty="0">
                  <a:solidFill>
                    <a:srgbClr val="E85929"/>
                  </a:solidFill>
                  <a:latin typeface="+mn-ea"/>
                </a:rPr>
                <a:t>均方误差</a:t>
              </a:r>
              <a:r>
                <a:rPr lang="zh-CN" altLang="en-US" sz="2000" dirty="0">
                  <a:solidFill>
                    <a:srgbClr val="000000"/>
                  </a:solidFill>
                  <a:latin typeface="+mn-ea"/>
                </a:rPr>
                <a:t>（</a:t>
              </a:r>
              <a:r>
                <a:rPr lang="en-US" altLang="zh-CN" sz="2000" dirty="0">
                  <a:solidFill>
                    <a:srgbClr val="000000"/>
                  </a:solidFill>
                  <a:latin typeface="+mn-ea"/>
                </a:rPr>
                <a:t>Mean </a:t>
              </a:r>
              <a:r>
                <a:rPr lang="en-US" altLang="zh-CN" sz="2000" dirty="0" err="1">
                  <a:solidFill>
                    <a:srgbClr val="000000"/>
                  </a:solidFill>
                  <a:latin typeface="+mn-ea"/>
                </a:rPr>
                <a:t>Squqre</a:t>
              </a:r>
              <a:r>
                <a:rPr lang="en-US" altLang="zh-CN" sz="2000" dirty="0">
                  <a:solidFill>
                    <a:srgbClr val="000000"/>
                  </a:solidFill>
                  <a:latin typeface="+mn-ea"/>
                </a:rPr>
                <a:t> Error</a:t>
              </a:r>
              <a:r>
                <a:rPr lang="zh-CN" altLang="en-US" sz="2000" dirty="0">
                  <a:solidFill>
                    <a:srgbClr val="000000"/>
                  </a:solidFill>
                  <a:latin typeface="+mn-ea"/>
                </a:rPr>
                <a:t>）</a:t>
              </a:r>
              <a:endParaRPr lang="zh-CN" altLang="en-US" sz="2000" dirty="0">
                <a:latin typeface="+mn-ea"/>
              </a:endParaRPr>
            </a:p>
          </p:txBody>
        </p:sp>
      </p:grp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28AAE1C5-46EF-4543-BF1E-0014C45C63BC}"/>
              </a:ext>
            </a:extLst>
          </p:cNvPr>
          <p:cNvCxnSpPr/>
          <p:nvPr/>
        </p:nvCxnSpPr>
        <p:spPr bwMode="auto">
          <a:xfrm flipV="1">
            <a:off x="6685721" y="3591216"/>
            <a:ext cx="609601" cy="53886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AA3FF637-B9DE-483C-AF5B-842759451ACA}"/>
              </a:ext>
            </a:extLst>
          </p:cNvPr>
          <p:cNvCxnSpPr/>
          <p:nvPr/>
        </p:nvCxnSpPr>
        <p:spPr bwMode="auto">
          <a:xfrm>
            <a:off x="6685721" y="5362537"/>
            <a:ext cx="609601" cy="3425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133409332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MODEL_TYPE" val="cover"/>
</p:tagLst>
</file>

<file path=ppt/theme/theme1.xml><?xml version="1.0" encoding="utf-8"?>
<a:theme xmlns:a="http://schemas.openxmlformats.org/drawingml/2006/main" name="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Corb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triangl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48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Verdana" panose="020B0604030504040204" pitchFamily="34" charset="0"/>
            <a:ea typeface="方正隶书简体" pitchFamily="65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triangl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48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Verdana" panose="020B0604030504040204" pitchFamily="34" charset="0"/>
            <a:ea typeface="方正隶书简体" pitchFamily="65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rofile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Corb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triangl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48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Verdana" panose="020B0604030504040204" pitchFamily="34" charset="0"/>
            <a:ea typeface="方正隶书简体" pitchFamily="65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triangl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48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Verdana" panose="020B0604030504040204" pitchFamily="34" charset="0"/>
            <a:ea typeface="方正隶书简体" pitchFamily="65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神经网络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Corb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triangl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48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Verdana" panose="020B0604030504040204" pitchFamily="34" charset="0"/>
            <a:ea typeface="方正隶书简体" pitchFamily="65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triangl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48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Verdana" panose="020B0604030504040204" pitchFamily="34" charset="0"/>
            <a:ea typeface="方正隶书简体" pitchFamily="65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神经网络">
  <a:themeElements>
    <a:clrScheme name="Profile 9">
      <a:dk1>
        <a:srgbClr val="000000"/>
      </a:dk1>
      <a:lt1>
        <a:srgbClr val="FFFFFF"/>
      </a:lt1>
      <a:dk2>
        <a:srgbClr val="000000"/>
      </a:dk2>
      <a:lt2>
        <a:srgbClr val="DDDDDD"/>
      </a:lt2>
      <a:accent1>
        <a:srgbClr val="A3B2C1"/>
      </a:accent1>
      <a:accent2>
        <a:srgbClr val="CC0000"/>
      </a:accent2>
      <a:accent3>
        <a:srgbClr val="FFFFFF"/>
      </a:accent3>
      <a:accent4>
        <a:srgbClr val="000000"/>
      </a:accent4>
      <a:accent5>
        <a:srgbClr val="CED5DD"/>
      </a:accent5>
      <a:accent6>
        <a:srgbClr val="B90000"/>
      </a:accent6>
      <a:hlink>
        <a:srgbClr val="336699"/>
      </a:hlink>
      <a:folHlink>
        <a:srgbClr val="003366"/>
      </a:folHlink>
    </a:clrScheme>
    <a:fontScheme name="Corbel">
      <a:maj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triangl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48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Verdana" panose="020B0604030504040204" pitchFamily="34" charset="0"/>
            <a:ea typeface="方正隶书简体" pitchFamily="65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triangl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4800" b="1" i="0" u="none" strike="noStrike" cap="none" normalizeH="0" baseline="0" smtClean="0">
            <a:ln>
              <a:noFill/>
            </a:ln>
            <a:solidFill>
              <a:schemeClr val="tx2"/>
            </a:solidFill>
            <a:effectLst/>
            <a:latin typeface="Verdana" panose="020B0604030504040204" pitchFamily="34" charset="0"/>
            <a:ea typeface="方正隶书简体" pitchFamily="65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1-网络安全基础</Template>
  <TotalTime>7061</TotalTime>
  <Words>3532</Words>
  <Application>Microsoft Office PowerPoint</Application>
  <PresentationFormat>宽屏</PresentationFormat>
  <Paragraphs>525</Paragraphs>
  <Slides>45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45</vt:i4>
      </vt:variant>
    </vt:vector>
  </HeadingPairs>
  <TitlesOfParts>
    <vt:vector size="65" baseType="lpstr">
      <vt:lpstr>-apple-system</vt:lpstr>
      <vt:lpstr>Arial Unicode MS</vt:lpstr>
      <vt:lpstr>DengXian-Bold</vt:lpstr>
      <vt:lpstr>Roboto</vt:lpstr>
      <vt:lpstr>黑体</vt:lpstr>
      <vt:lpstr>华文楷体</vt:lpstr>
      <vt:lpstr>宋体</vt:lpstr>
      <vt:lpstr>微软雅黑</vt:lpstr>
      <vt:lpstr>Arial</vt:lpstr>
      <vt:lpstr>Calibri</vt:lpstr>
      <vt:lpstr>Cambria Math</vt:lpstr>
      <vt:lpstr>Corbel</vt:lpstr>
      <vt:lpstr>Palatino Linotype</vt:lpstr>
      <vt:lpstr>Times New Roman</vt:lpstr>
      <vt:lpstr>Verdana</vt:lpstr>
      <vt:lpstr>Wingdings</vt:lpstr>
      <vt:lpstr>Profile</vt:lpstr>
      <vt:lpstr>1_Profile</vt:lpstr>
      <vt:lpstr>神经网络</vt:lpstr>
      <vt:lpstr>1_神经网络</vt:lpstr>
      <vt:lpstr>机器学习</vt:lpstr>
      <vt:lpstr>模型建立</vt:lpstr>
      <vt:lpstr>第三章   线性模型  </vt:lpstr>
      <vt:lpstr>PowerPoint 演示文稿</vt:lpstr>
      <vt:lpstr>PowerPoint 演示文稿</vt:lpstr>
      <vt:lpstr>PowerPoint 演示文稿</vt:lpstr>
      <vt:lpstr>回归问题的损失函数：</vt:lpstr>
      <vt:lpstr>平均绝对误差MAE函数</vt:lpstr>
      <vt:lpstr>均方差MSE函数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例题</vt:lpstr>
      <vt:lpstr>作业一：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logistic回归损失函数是对数损失函数： </vt:lpstr>
      <vt:lpstr>交叉熵损失:</vt:lpstr>
      <vt:lpstr>PowerPoint 演示文稿</vt:lpstr>
      <vt:lpstr>分类标签向量表示为： One-hot 编码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Guangdong University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机器学习</dc:title>
  <dc:creator>曾碧</dc:creator>
  <cp:lastModifiedBy>z9215</cp:lastModifiedBy>
  <cp:revision>435</cp:revision>
  <dcterms:created xsi:type="dcterms:W3CDTF">2019-11-13T01:37:00Z</dcterms:created>
  <dcterms:modified xsi:type="dcterms:W3CDTF">2020-10-09T06:12:48Z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2052-11.1.0.9198</vt:lpwstr>
  </property>
</Properties>
</file>